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8" r:id="rId3"/>
    <p:sldId id="25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73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A2B"/>
    <a:srgbClr val="5A8B25"/>
    <a:srgbClr val="F7834F"/>
    <a:srgbClr val="CEE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13908-E564-430F-83D9-5388267465EB}" type="datetimeFigureOut">
              <a:rPr lang="es-ES" smtClean="0"/>
              <a:t>03/09/2011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9163E-004F-4DC5-BFE0-877056BB4A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14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725C8-CFAD-465E-9265-2B6B7971669B}" type="slidenum">
              <a:rPr lang="es-PE" smtClean="0"/>
              <a:pPr/>
              <a:t>23</a:t>
            </a:fld>
            <a:endParaRPr lang="es-P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8CE162-73AC-4D8E-840A-7460C06CE026}" type="slidenum">
              <a:rPr lang="es-PE" smtClean="0"/>
              <a:pPr/>
              <a:t>32</a:t>
            </a:fld>
            <a:endParaRPr lang="es-P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B7741C-20E1-499D-9473-83BFAB1A315B}" type="slidenum">
              <a:rPr lang="es-PE" smtClean="0"/>
              <a:pPr/>
              <a:t>33</a:t>
            </a:fld>
            <a:endParaRPr lang="es-P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67588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63AB3A-4E35-477D-A86A-6EE477ACE8CC}" type="slidenum">
              <a:rPr lang="es-PE" sz="1200"/>
              <a:pPr algn="r"/>
              <a:t>34</a:t>
            </a:fld>
            <a:endParaRPr lang="es-P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A823EA-E81C-40F3-9966-7843B9F51791}" type="slidenum">
              <a:rPr lang="es-PE" smtClean="0"/>
              <a:pPr/>
              <a:t>24</a:t>
            </a:fld>
            <a:endParaRPr lang="es-P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BE641E-DD0F-433C-8763-C93FD59E2D93}" type="slidenum">
              <a:rPr lang="es-PE" smtClean="0"/>
              <a:pPr/>
              <a:t>25</a:t>
            </a:fld>
            <a:endParaRPr lang="es-P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2F4825-D10E-4A8C-98F2-8B7F3D063AE6}" type="slidenum">
              <a:rPr lang="es-PE" smtClean="0"/>
              <a:pPr/>
              <a:t>26</a:t>
            </a:fld>
            <a:endParaRPr lang="es-P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DA68D1-2C56-4166-B706-7DB5A5FC3FA3}" type="slidenum">
              <a:rPr lang="es-PE" smtClean="0"/>
              <a:pPr/>
              <a:t>27</a:t>
            </a:fld>
            <a:endParaRPr lang="es-P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B0E696-949B-4F2A-BC49-07EBD7546F06}" type="slidenum">
              <a:rPr lang="es-PE" smtClean="0"/>
              <a:pPr/>
              <a:t>28</a:t>
            </a:fld>
            <a:endParaRPr lang="es-P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41343E-DC8F-4CD0-A91F-E4CDB344C06C}" type="slidenum">
              <a:rPr lang="es-PE" smtClean="0"/>
              <a:pPr/>
              <a:t>29</a:t>
            </a:fld>
            <a:endParaRPr lang="es-P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0398E8-1244-4FA9-B1A4-454A48A5F48A}" type="slidenum">
              <a:rPr lang="es-PE" smtClean="0"/>
              <a:pPr/>
              <a:t>30</a:t>
            </a:fld>
            <a:endParaRPr lang="es-P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FE6393-8ABB-486F-A3BC-8FCD4994F023}" type="slidenum">
              <a:rPr lang="es-PE" smtClean="0"/>
              <a:pPr/>
              <a:t>31</a:t>
            </a:fld>
            <a:endParaRPr lang="es-P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99D-60A2-4796-8488-4303F50B0148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99D-60A2-4796-8488-4303F50B0148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99D-60A2-4796-8488-4303F50B0148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92FCE-A7FD-4423-9A62-A0E24C6870E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B1BC8-CA9F-4BF7-9891-01AE6E0FAC4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99D-60A2-4796-8488-4303F50B0148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99D-60A2-4796-8488-4303F50B0148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99D-60A2-4796-8488-4303F50B0148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99D-60A2-4796-8488-4303F50B0148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99D-60A2-4796-8488-4303F50B0148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99D-60A2-4796-8488-4303F50B0148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99D-60A2-4796-8488-4303F50B0148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099D-60A2-4796-8488-4303F50B0148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8099D-60A2-4796-8488-4303F50B0148}" type="datetimeFigureOut">
              <a:rPr lang="es-ES" smtClean="0"/>
              <a:pPr/>
              <a:t>03/09/2011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507D-D967-4110-B882-B283C23B35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Tiempo_at%C3%B3mico" TargetMode="External"/><Relationship Id="rId13" Type="http://schemas.openxmlformats.org/officeDocument/2006/relationships/hyperlink" Target="http://es.wikipedia.org/wiki/Intensidad_de_corriente_el%C3%A9ctrica" TargetMode="External"/><Relationship Id="rId18" Type="http://schemas.openxmlformats.org/officeDocument/2006/relationships/hyperlink" Target="http://es.wikipedia.org/wiki/Cantidad_de_sustancia" TargetMode="External"/><Relationship Id="rId3" Type="http://schemas.openxmlformats.org/officeDocument/2006/relationships/hyperlink" Target="http://es.wikipedia.org/wiki/Longitud" TargetMode="External"/><Relationship Id="rId21" Type="http://schemas.openxmlformats.org/officeDocument/2006/relationships/hyperlink" Target="http://es.wikipedia.org/wiki/Intensidad_luminosa" TargetMode="External"/><Relationship Id="rId7" Type="http://schemas.openxmlformats.org/officeDocument/2006/relationships/hyperlink" Target="http://es.wikipedia.org/wiki/Segundo_(unidad_de_tiempo)" TargetMode="External"/><Relationship Id="rId12" Type="http://schemas.openxmlformats.org/officeDocument/2006/relationships/hyperlink" Target="http://es.wikipedia.org/wiki/Francia" TargetMode="External"/><Relationship Id="rId17" Type="http://schemas.openxmlformats.org/officeDocument/2006/relationships/hyperlink" Target="http://es.wikipedia.org/wiki/Kelvin" TargetMode="External"/><Relationship Id="rId25" Type="http://schemas.openxmlformats.org/officeDocument/2006/relationships/hyperlink" Target="http://es.wikipedia.org/wiki/Iluminaci%C3%B3n_f%C3%ADsica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://es.wikipedia.org/wiki/Temperatura" TargetMode="External"/><Relationship Id="rId20" Type="http://schemas.openxmlformats.org/officeDocument/2006/relationships/hyperlink" Target="http://es.wikipedia.org/wiki/Unidades_de_medida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s.wikipedia.org/wiki/Tiempo" TargetMode="External"/><Relationship Id="rId11" Type="http://schemas.openxmlformats.org/officeDocument/2006/relationships/hyperlink" Target="http://es.wikipedia.org/wiki/Sevres" TargetMode="External"/><Relationship Id="rId24" Type="http://schemas.openxmlformats.org/officeDocument/2006/relationships/hyperlink" Target="http://es.wikipedia.org/wiki/Lux" TargetMode="External"/><Relationship Id="rId5" Type="http://schemas.openxmlformats.org/officeDocument/2006/relationships/hyperlink" Target="http://es.wikipedia.org/wiki/Velocidad_de_la_luz" TargetMode="External"/><Relationship Id="rId15" Type="http://schemas.openxmlformats.org/officeDocument/2006/relationships/hyperlink" Target="http://es.wikipedia.org/wiki/Campo_el%C3%A9ctrico" TargetMode="External"/><Relationship Id="rId23" Type="http://schemas.openxmlformats.org/officeDocument/2006/relationships/hyperlink" Target="http://es.wikipedia.org/wiki/Lumen" TargetMode="External"/><Relationship Id="rId10" Type="http://schemas.openxmlformats.org/officeDocument/2006/relationships/hyperlink" Target="http://es.wikipedia.org/wiki/Kilogramo" TargetMode="External"/><Relationship Id="rId19" Type="http://schemas.openxmlformats.org/officeDocument/2006/relationships/hyperlink" Target="http://es.wikipedia.org/wiki/Mol" TargetMode="External"/><Relationship Id="rId4" Type="http://schemas.openxmlformats.org/officeDocument/2006/relationships/hyperlink" Target="http://es.wikipedia.org/wiki/Metro" TargetMode="External"/><Relationship Id="rId9" Type="http://schemas.openxmlformats.org/officeDocument/2006/relationships/hyperlink" Target="http://es.wikipedia.org/wiki/Masa" TargetMode="External"/><Relationship Id="rId14" Type="http://schemas.openxmlformats.org/officeDocument/2006/relationships/hyperlink" Target="http://es.wikipedia.org/wiki/Amperio" TargetMode="External"/><Relationship Id="rId22" Type="http://schemas.openxmlformats.org/officeDocument/2006/relationships/hyperlink" Target="http://es.wikipedia.org/wiki/Candela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tl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779846"/>
            <a:ext cx="4355976" cy="307815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844825"/>
            <a:ext cx="8604448" cy="194421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s-ES" sz="9600" dirty="0" smtClean="0">
                <a:solidFill>
                  <a:srgbClr val="0070C0"/>
                </a:solidFill>
              </a:rPr>
              <a:t>ANTROPOMETRÍA.</a:t>
            </a:r>
            <a:endParaRPr lang="es-ES" sz="9600" dirty="0">
              <a:solidFill>
                <a:srgbClr val="0070C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6300192" cy="504056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Arq. María Cecilia Torres Vargas.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77492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6A2B"/>
                </a:solidFill>
                <a:effectLst/>
                <a:uLnTx/>
                <a:uFillTx/>
                <a:latin typeface="Futura XBlk BT" pitchFamily="34" charset="0"/>
                <a:ea typeface="+mj-ea"/>
                <a:cs typeface="+mj-cs"/>
              </a:rPr>
              <a:t>UTILIDAD DE LA ANTROPOMETRIA</a:t>
            </a:r>
            <a:endParaRPr kumimoji="0" lang="en-US" sz="3400" b="1" i="0" u="none" strike="noStrike" kern="1200" cap="none" spc="0" normalizeH="0" baseline="0" noProof="0" dirty="0" smtClean="0">
              <a:ln>
                <a:noFill/>
              </a:ln>
              <a:solidFill>
                <a:srgbClr val="F56A2B"/>
              </a:solidFill>
              <a:effectLst/>
              <a:uLnTx/>
              <a:uFillTx/>
              <a:latin typeface="Futura XBlk BT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850" y="1196975"/>
            <a:ext cx="4762500" cy="24479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 ciencia dedicada a investigar, recopilar y analizar estos datos, resulta una directriz en el diseño de los objetos y espacios arquitectónicos, al ser estos contenedores o prolongaciones del cuerpo y por lo tanto, deben estar determinados por las dimensiones del cuerpo humano.</a:t>
            </a:r>
          </a:p>
        </p:txBody>
      </p:sp>
      <p:pic>
        <p:nvPicPr>
          <p:cNvPr id="4" name="Picture 5" descr="antro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143000"/>
            <a:ext cx="3665537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am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438" y="3573463"/>
            <a:ext cx="2959100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ntro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642938"/>
            <a:ext cx="78486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ntro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1800" y="1557338"/>
            <a:ext cx="8712200" cy="402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Imagen" descr="antropometria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642938"/>
            <a:ext cx="6389688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ERGONOMÍA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XBlk BT" pitchFamily="34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484313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E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Viene del griego: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PE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84213" y="2205038"/>
            <a:ext cx="3960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>
                <a:solidFill>
                  <a:srgbClr val="FF0000"/>
                </a:solidFill>
              </a:rPr>
              <a:t>ERGO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2628900" y="2425700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62513" y="2136775"/>
            <a:ext cx="2952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ACTIVIDAD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84213" y="2997200"/>
            <a:ext cx="1871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>
                <a:solidFill>
                  <a:srgbClr val="FF0000"/>
                </a:solidFill>
              </a:rPr>
              <a:t>NOMOS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627313" y="3213100"/>
            <a:ext cx="209073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791075" y="2925763"/>
            <a:ext cx="4067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NORMAS O LEYES NATURALES</a:t>
            </a:r>
          </a:p>
        </p:txBody>
      </p:sp>
    </p:spTree>
    <p:extLst>
      <p:ext uri="{BB962C8B-B14F-4D97-AF65-F5344CB8AC3E}">
        <p14:creationId xmlns:p14="http://schemas.microsoft.com/office/powerpoint/2010/main" val="20962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DEFINICION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XBlk BT" pitchFamily="34" charset="0"/>
              <a:ea typeface="+mj-ea"/>
              <a:cs typeface="+mj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251521" y="1700808"/>
            <a:ext cx="4608511" cy="4797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just"/>
            <a:r>
              <a:rPr lang="es-PE" sz="3200" dirty="0" smtClean="0"/>
              <a:t>La </a:t>
            </a:r>
            <a:r>
              <a:rPr lang="es-PE" sz="3200" dirty="0"/>
              <a:t>ergonomía es una ciencia aplicada que trata del diseño de los lugares de trabajo, herramientas y tareas que coinciden con las características fisiológicas, anatómicas y psicológicas y las capacidades del </a:t>
            </a:r>
            <a:r>
              <a:rPr lang="es-PE" sz="3200" dirty="0"/>
              <a:t>trabajador.</a:t>
            </a:r>
          </a:p>
          <a:p>
            <a:pPr algn="just"/>
            <a:endParaRPr lang="es-PE" sz="3200" dirty="0"/>
          </a:p>
          <a:p>
            <a:pPr algn="just"/>
            <a:r>
              <a:rPr lang="es-PE" sz="3200" dirty="0" smtClean="0"/>
              <a:t> </a:t>
            </a:r>
            <a:r>
              <a:rPr lang="es-PE" sz="3200" dirty="0"/>
              <a:t>Busca la optimización de los tres elementos del sistema </a:t>
            </a:r>
            <a:r>
              <a:rPr lang="es-PE" sz="3200" dirty="0" smtClean="0"/>
              <a:t>hombre-máquina-ambiente.</a:t>
            </a:r>
            <a:endParaRPr lang="es-PE" sz="3200" dirty="0"/>
          </a:p>
        </p:txBody>
      </p:sp>
      <p:pic>
        <p:nvPicPr>
          <p:cNvPr id="30722" name="Picture 2" descr="http://images.bibliocad.com/biblioteca/image/00010000/2000/hombre-trabajando_1283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842" y="1700808"/>
            <a:ext cx="3537958" cy="47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2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DEFINICION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XBlk BT" pitchFamily="34" charset="0"/>
              <a:ea typeface="+mj-ea"/>
              <a:cs typeface="+mj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4572000" y="1700807"/>
            <a:ext cx="3909120" cy="4797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ergonomía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busca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eficiencia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seguridad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bienestar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usuario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 ser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personas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importantes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objetos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busca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estos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adecuen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personas y no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viceversa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  <p:pic>
        <p:nvPicPr>
          <p:cNvPr id="5" name="Picture 2" descr="http://images.bibliocad.com/biblioteca/image/00010000/2000/hombre-trabajando_1283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766" y="1700807"/>
            <a:ext cx="3745194" cy="47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2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DEFINICION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XBlk BT" pitchFamily="34" charset="0"/>
              <a:ea typeface="+mj-ea"/>
              <a:cs typeface="+mj-cs"/>
            </a:endParaRPr>
          </a:p>
        </p:txBody>
      </p:sp>
      <p:pic>
        <p:nvPicPr>
          <p:cNvPr id="5" name="Picture 5" descr="691529-Interior-del-avi-n-ruso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ab757i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949575"/>
            <a:ext cx="389572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62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DEFINICION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XBlk BT" pitchFamily="34" charset="0"/>
              <a:ea typeface="+mj-ea"/>
              <a:cs typeface="+mj-cs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323528" y="1844824"/>
            <a:ext cx="8352928" cy="3408412"/>
          </a:xfrm>
        </p:spPr>
        <p:txBody>
          <a:bodyPr>
            <a:normAutofit lnSpcReduction="10000"/>
          </a:bodyPr>
          <a:lstStyle/>
          <a:p>
            <a:pPr algn="just"/>
            <a:r>
              <a:rPr lang="es-PE" dirty="0" smtClean="0"/>
              <a:t>La ergonomía se centra en dos ámbitos: el </a:t>
            </a:r>
            <a:r>
              <a:rPr lang="es-PE" b="1" dirty="0" smtClean="0"/>
              <a:t>diseño de productos</a:t>
            </a:r>
            <a:r>
              <a:rPr lang="es-PE" dirty="0" smtClean="0"/>
              <a:t> y el </a:t>
            </a:r>
            <a:r>
              <a:rPr lang="es-PE" b="1" dirty="0" smtClean="0"/>
              <a:t>puesto de trabajo</a:t>
            </a:r>
            <a:r>
              <a:rPr lang="es-PE" dirty="0" smtClean="0"/>
              <a:t>. Su aplicación al ámbito laboral ha sido tradicionalmente la más frecuente; aunque también está muy presente en el diseño de productos y en ámbitos relacionados como la actividad del hogar, el ocio o el deporte.</a:t>
            </a:r>
          </a:p>
        </p:txBody>
      </p:sp>
    </p:spTree>
    <p:extLst>
      <p:ext uri="{BB962C8B-B14F-4D97-AF65-F5344CB8AC3E}">
        <p14:creationId xmlns:p14="http://schemas.microsoft.com/office/powerpoint/2010/main" val="20962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EJEMPLOS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XBlk BT" pitchFamily="34" charset="0"/>
              <a:ea typeface="+mj-ea"/>
              <a:cs typeface="+mj-cs"/>
            </a:endParaRPr>
          </a:p>
        </p:txBody>
      </p:sp>
      <p:pic>
        <p:nvPicPr>
          <p:cNvPr id="7" name="4 Imagen" descr="cajero automatic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2425"/>
            <a:ext cx="3462337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5 Imagen" descr="pizarr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557338"/>
            <a:ext cx="3097212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62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56A2B"/>
                </a:solidFill>
                <a:latin typeface="Arial" pitchFamily="34" charset="0"/>
                <a:cs typeface="Arial" pitchFamily="34" charset="0"/>
              </a:rPr>
              <a:t>DEFINICIONES</a:t>
            </a:r>
            <a:endParaRPr lang="es-ES" dirty="0">
              <a:solidFill>
                <a:srgbClr val="F56A2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7544" y="1556792"/>
            <a:ext cx="4038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PE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Viene del griego </a:t>
            </a: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00038" y="2996381"/>
            <a:ext cx="3960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>
                <a:solidFill>
                  <a:srgbClr val="FF0000"/>
                </a:solidFill>
              </a:rPr>
              <a:t>ANTHROPHOS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068688" y="3212281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364088" y="2924944"/>
            <a:ext cx="2952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HOMBRE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28601" y="3788544"/>
            <a:ext cx="3960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>
                <a:solidFill>
                  <a:srgbClr val="FF0000"/>
                </a:solidFill>
              </a:rPr>
              <a:t>METRON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916163" y="4004444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437113" y="3717106"/>
            <a:ext cx="2952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MEDIDA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EJEMPLOS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XBlk BT" pitchFamily="34" charset="0"/>
              <a:ea typeface="+mj-ea"/>
              <a:cs typeface="+mj-cs"/>
            </a:endParaRPr>
          </a:p>
        </p:txBody>
      </p:sp>
      <p:pic>
        <p:nvPicPr>
          <p:cNvPr id="7" name="4 Imagen" descr="cajero automatic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2425"/>
            <a:ext cx="3462337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5 Imagen" descr="pizarr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557338"/>
            <a:ext cx="3097212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62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EJEMPLOS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XBlk BT" pitchFamily="34" charset="0"/>
              <a:ea typeface="+mj-ea"/>
              <a:cs typeface="+mj-cs"/>
            </a:endParaRPr>
          </a:p>
        </p:txBody>
      </p:sp>
      <p:pic>
        <p:nvPicPr>
          <p:cNvPr id="9" name="Picture 5" descr="dalmec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243" y="4570314"/>
            <a:ext cx="268128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teco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380" y="1581051"/>
            <a:ext cx="2147888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SISTEMAS_ERGONOM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12776"/>
            <a:ext cx="52562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62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EJEMPLOS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XBlk BT" pitchFamily="34" charset="0"/>
              <a:ea typeface="+mj-ea"/>
              <a:cs typeface="+mj-cs"/>
            </a:endParaRPr>
          </a:p>
        </p:txBody>
      </p:sp>
      <p:pic>
        <p:nvPicPr>
          <p:cNvPr id="9" name="Picture 5" descr="dalmec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243" y="4570314"/>
            <a:ext cx="268128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teco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380" y="1581051"/>
            <a:ext cx="2147888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SISTEMAS_ERGONOM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12776"/>
            <a:ext cx="52562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62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solidFill>
                  <a:srgbClr val="F56A2B"/>
                </a:solidFill>
              </a:rPr>
              <a:t>Riesgos más frecuentes:</a:t>
            </a:r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PE" smtClean="0">
                <a:latin typeface="Calibri" pitchFamily="34" charset="0"/>
              </a:rPr>
              <a:t>1. REPETICIÓN: Es cuando el trabajador está usando constantemente sólo un grupo de músculos y tiene que repetir la misma función todo el día.</a:t>
            </a:r>
          </a:p>
          <a:p>
            <a:pPr>
              <a:buFont typeface="Wingdings" pitchFamily="2" charset="2"/>
              <a:buNone/>
            </a:pPr>
            <a:endParaRPr lang="es-PE" smtClean="0">
              <a:latin typeface="Calibri" pitchFamily="34" charset="0"/>
            </a:endParaRPr>
          </a:p>
          <a:p>
            <a:r>
              <a:rPr lang="es-PE" smtClean="0">
                <a:latin typeface="Calibri" pitchFamily="34" charset="0"/>
              </a:rPr>
              <a:t>2. FUERZA EXCESIVA: Es cuando los trabajadores tienen que usar mucha fuerza continuamente, por ejemplo al levantar, empujar o jalar.</a:t>
            </a:r>
          </a:p>
          <a:p>
            <a:endParaRPr lang="es-PE" smtClean="0"/>
          </a:p>
        </p:txBody>
      </p:sp>
      <p:pic>
        <p:nvPicPr>
          <p:cNvPr id="22532" name="3 Imagen" descr="Telefonist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04813"/>
            <a:ext cx="90805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3 Imagen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3071813"/>
            <a:ext cx="2286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4 Imagen" descr="ergonomia1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857250"/>
            <a:ext cx="23574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5 Imagen" descr="fabrica_guatemal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1285875"/>
            <a:ext cx="378618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solidFill>
                  <a:srgbClr val="F56A2B"/>
                </a:solidFill>
              </a:rPr>
              <a:t>Riesgos más frecuentes:</a:t>
            </a:r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smtClean="0">
                <a:latin typeface="Calibri" pitchFamily="34" charset="0"/>
              </a:rPr>
              <a:t>3. POSTURAS INCÓMODAS: Es cuando el trabajo obliga al trabajador a mantener una parte del cuerpo en una posición incómoda.</a:t>
            </a:r>
          </a:p>
          <a:p>
            <a:pPr>
              <a:buFont typeface="Wingdings" pitchFamily="2" charset="2"/>
              <a:buNone/>
            </a:pPr>
            <a:endParaRPr lang="es-PE" smtClean="0">
              <a:latin typeface="Calibri" pitchFamily="34" charset="0"/>
            </a:endParaRPr>
          </a:p>
          <a:p>
            <a:r>
              <a:rPr lang="es-PE" smtClean="0">
                <a:latin typeface="Calibri" pitchFamily="34" charset="0"/>
              </a:rPr>
              <a:t>4. TENSIÓN MECÁNICA: Es cuando el trabajador tiene que golpear o empujar una superficie dura de la maquinaria o herramienta constantemente.</a:t>
            </a:r>
          </a:p>
          <a:p>
            <a:endParaRPr lang="es-P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3 Imagen" descr="230px-FLC_ergonomia_1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571500"/>
            <a:ext cx="32146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4 Imagen" descr="470px-FLC_ergonomia_11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286125"/>
            <a:ext cx="32146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9 Imagen" descr="carpinter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928688"/>
            <a:ext cx="27860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mtClean="0"/>
              <a:t>Riesgos más frecuentes:</a:t>
            </a: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851650" cy="4530725"/>
          </a:xfrm>
        </p:spPr>
        <p:txBody>
          <a:bodyPr/>
          <a:lstStyle/>
          <a:p>
            <a:r>
              <a:rPr lang="es-PE" smtClean="0">
                <a:latin typeface="Calibri" pitchFamily="34" charset="0"/>
              </a:rPr>
              <a:t>5. HERRAMIENTAS: Es cuando el trabajador debe usar frecuentemente herramientas vibradoras.</a:t>
            </a:r>
          </a:p>
          <a:p>
            <a:pPr>
              <a:buFont typeface="Wingdings" pitchFamily="2" charset="2"/>
              <a:buNone/>
            </a:pPr>
            <a:endParaRPr lang="es-PE" smtClean="0">
              <a:latin typeface="Calibri" pitchFamily="34" charset="0"/>
            </a:endParaRPr>
          </a:p>
          <a:p>
            <a:r>
              <a:rPr lang="es-PE" smtClean="0">
                <a:latin typeface="Calibri" pitchFamily="34" charset="0"/>
              </a:rPr>
              <a:t>6. TEMPERATURA: Cuando los trabajadores tienen que realizar sus labores en lugares demasiado calientes o fríos.</a:t>
            </a:r>
          </a:p>
          <a:p>
            <a:endParaRPr lang="es-PE" smtClean="0"/>
          </a:p>
        </p:txBody>
      </p:sp>
      <p:pic>
        <p:nvPicPr>
          <p:cNvPr id="26628" name="3 Imagen" descr="martillo-neumatico-operad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125538"/>
            <a:ext cx="14255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4 Imagen" descr="taladro trabajad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785813"/>
            <a:ext cx="2357437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5 Imagen" descr="taladr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3429000"/>
            <a:ext cx="2528887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6 Imagen" descr="trabajadores en el so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3" y="1428750"/>
            <a:ext cx="2643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56A2B"/>
          </a:solidFill>
        </p:spPr>
        <p:txBody>
          <a:bodyPr/>
          <a:lstStyle/>
          <a:p>
            <a:pPr eaLnBrk="1" hangingPunct="1"/>
            <a:r>
              <a:rPr lang="es-PE" b="1" dirty="0" smtClean="0">
                <a:solidFill>
                  <a:schemeClr val="bg1"/>
                </a:solidFill>
                <a:latin typeface="Futura XBlk BT" pitchFamily="34" charset="0"/>
              </a:rPr>
              <a:t>CONFORT</a:t>
            </a:r>
            <a:endParaRPr lang="en-US" b="1" dirty="0" smtClean="0">
              <a:solidFill>
                <a:schemeClr val="bg1"/>
              </a:solidFill>
              <a:latin typeface="Futura XBlk BT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2376487"/>
          </a:xfrm>
        </p:spPr>
        <p:txBody>
          <a:bodyPr/>
          <a:lstStyle/>
          <a:p>
            <a:pPr algn="just" eaLnBrk="1" hangingPunct="1"/>
            <a:r>
              <a:rPr lang="es-PE" dirty="0" smtClean="0"/>
              <a:t>Cuando el ser humano se siente en una situación de bienestar y comodidad en el ambiente que le rodea.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56A2B"/>
                </a:solidFill>
                <a:latin typeface="Arial" pitchFamily="34" charset="0"/>
                <a:cs typeface="Arial" pitchFamily="34" charset="0"/>
              </a:rPr>
              <a:t>DEFINICIONES</a:t>
            </a:r>
            <a:endParaRPr lang="es-ES" dirty="0">
              <a:solidFill>
                <a:srgbClr val="F56A2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2836912"/>
          </a:xfrm>
          <a:blipFill dpi="0" rotWithShape="1">
            <a:blip r:embed="rId2" cstate="print">
              <a:alphaModFix amt="26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s-ES" sz="2800" dirty="0" smtClean="0"/>
              <a:t>	La antropometría es la ciencia que estudia las dimensiones del cuerpo humano.</a:t>
            </a:r>
            <a:endParaRPr lang="es-ES" sz="25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deconceptos.com/wp-content/uploads/2008/09/homb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556792"/>
            <a:ext cx="2088232" cy="2837539"/>
          </a:xfrm>
          <a:prstGeom prst="rect">
            <a:avLst/>
          </a:prstGeom>
          <a:noFill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55576" y="5013176"/>
            <a:ext cx="3455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200"/>
              <a:t>DIMENSIONES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3924226" y="4579789"/>
            <a:ext cx="8636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3924226" y="5229076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076751" y="4436914"/>
            <a:ext cx="3816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>
                <a:solidFill>
                  <a:srgbClr val="0000FF"/>
                </a:solidFill>
              </a:rPr>
              <a:t>ESTRUCTURALES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076751" y="5444976"/>
            <a:ext cx="3816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>
                <a:solidFill>
                  <a:srgbClr val="FF0000"/>
                </a:solidFill>
              </a:rPr>
              <a:t>FUNCIONALES O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076751" y="5876776"/>
            <a:ext cx="3816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>
                <a:solidFill>
                  <a:srgbClr val="FF0000"/>
                </a:solidFill>
              </a:rPr>
              <a:t>DINÁMICAS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extr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692150"/>
            <a:ext cx="3743325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7" descr="187809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69215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9" descr="er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3644900"/>
            <a:ext cx="25717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56A2B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PE" b="1" dirty="0" smtClean="0">
                <a:solidFill>
                  <a:schemeClr val="bg1"/>
                </a:solidFill>
                <a:latin typeface="Futura XBlk BT" pitchFamily="34" charset="0"/>
              </a:rPr>
              <a:t>HISTORIA DE LOS SISTEMAS DE MEDIDA</a:t>
            </a:r>
            <a:endParaRPr lang="en-US" b="1" dirty="0" smtClean="0">
              <a:solidFill>
                <a:schemeClr val="bg1"/>
              </a:solidFill>
              <a:latin typeface="Futura XBlk BT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39608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1 </a:t>
            </a:r>
            <a:r>
              <a:rPr lang="en-US" b="1" dirty="0" err="1" smtClean="0"/>
              <a:t>Legua</a:t>
            </a:r>
            <a:r>
              <a:rPr lang="en-US" b="1" dirty="0" smtClean="0"/>
              <a:t> </a:t>
            </a:r>
            <a:r>
              <a:rPr lang="en-US" dirty="0" smtClean="0"/>
              <a:t>6,666 </a:t>
            </a:r>
            <a:r>
              <a:rPr lang="en-US" dirty="0" err="1" smtClean="0"/>
              <a:t>Varas</a:t>
            </a:r>
            <a:r>
              <a:rPr lang="en-US" dirty="0" smtClean="0"/>
              <a:t>, 5.57 </a:t>
            </a:r>
            <a:r>
              <a:rPr lang="en-US" dirty="0" err="1" smtClean="0"/>
              <a:t>Kilómetros</a:t>
            </a:r>
            <a:endParaRPr lang="en-US" dirty="0" smtClean="0"/>
          </a:p>
          <a:p>
            <a:pPr eaLnBrk="1" hangingPunct="1"/>
            <a:r>
              <a:rPr lang="en-US" b="1" dirty="0" smtClean="0"/>
              <a:t>1 </a:t>
            </a:r>
            <a:r>
              <a:rPr lang="en-US" b="1" dirty="0" err="1" smtClean="0"/>
              <a:t>Toesa</a:t>
            </a:r>
            <a:r>
              <a:rPr lang="en-US" b="1" dirty="0" smtClean="0"/>
              <a:t> </a:t>
            </a:r>
            <a:r>
              <a:rPr lang="en-US" dirty="0" smtClean="0"/>
              <a:t>2 </a:t>
            </a:r>
            <a:r>
              <a:rPr lang="en-US" dirty="0" err="1" smtClean="0"/>
              <a:t>Varas</a:t>
            </a:r>
            <a:r>
              <a:rPr lang="en-US" dirty="0" smtClean="0"/>
              <a:t>, 1.67 Metros</a:t>
            </a:r>
          </a:p>
          <a:p>
            <a:pPr eaLnBrk="1" hangingPunct="1"/>
            <a:r>
              <a:rPr lang="en-US" b="1" dirty="0" smtClean="0"/>
              <a:t>1 </a:t>
            </a:r>
            <a:r>
              <a:rPr lang="en-US" b="1" dirty="0" err="1" smtClean="0"/>
              <a:t>Vara</a:t>
            </a:r>
            <a:r>
              <a:rPr lang="en-US" b="1" dirty="0" smtClean="0"/>
              <a:t> </a:t>
            </a:r>
            <a:r>
              <a:rPr lang="en-US" dirty="0" smtClean="0"/>
              <a:t>3 Pies, 90.2 </a:t>
            </a:r>
            <a:r>
              <a:rPr lang="en-US" dirty="0" err="1" smtClean="0"/>
              <a:t>Centímetros</a:t>
            </a:r>
            <a:endParaRPr lang="en-US" dirty="0" smtClean="0"/>
          </a:p>
          <a:p>
            <a:pPr eaLnBrk="1" hangingPunct="1"/>
            <a:r>
              <a:rPr lang="en-US" b="1" dirty="0" smtClean="0"/>
              <a:t>1 </a:t>
            </a:r>
            <a:r>
              <a:rPr lang="en-US" b="1" dirty="0" err="1" smtClean="0"/>
              <a:t>Cuarta</a:t>
            </a:r>
            <a:r>
              <a:rPr lang="en-US" b="1" dirty="0" smtClean="0"/>
              <a:t>  </a:t>
            </a:r>
            <a:r>
              <a:rPr lang="en-US" dirty="0" smtClean="0"/>
              <a:t> 21 </a:t>
            </a:r>
            <a:r>
              <a:rPr lang="en-US" dirty="0" err="1" smtClean="0"/>
              <a:t>Centímetros</a:t>
            </a:r>
            <a:endParaRPr lang="en-US" dirty="0" smtClean="0"/>
          </a:p>
          <a:p>
            <a:pPr eaLnBrk="1" hangingPunct="1"/>
            <a:r>
              <a:rPr lang="en-US" b="1" dirty="0" smtClean="0"/>
              <a:t>1 Pie </a:t>
            </a:r>
            <a:r>
              <a:rPr lang="en-US" dirty="0" smtClean="0"/>
              <a:t>11.5 </a:t>
            </a:r>
            <a:r>
              <a:rPr lang="en-US" dirty="0" err="1" smtClean="0"/>
              <a:t>Pulgadas</a:t>
            </a:r>
            <a:r>
              <a:rPr lang="en-US" dirty="0" smtClean="0"/>
              <a:t>,  ……..</a:t>
            </a:r>
            <a:r>
              <a:rPr lang="en-US" dirty="0" err="1" smtClean="0"/>
              <a:t>Centímetros</a:t>
            </a:r>
            <a:endParaRPr lang="en-US" dirty="0" smtClean="0"/>
          </a:p>
          <a:p>
            <a:pPr eaLnBrk="1" hangingPunct="1"/>
            <a:r>
              <a:rPr lang="en-US" b="1" dirty="0" smtClean="0"/>
              <a:t>1 </a:t>
            </a:r>
            <a:r>
              <a:rPr lang="en-US" b="1" dirty="0" err="1" smtClean="0"/>
              <a:t>Pulgada</a:t>
            </a:r>
            <a:r>
              <a:rPr lang="en-US" b="1" dirty="0" smtClean="0"/>
              <a:t> </a:t>
            </a:r>
            <a:r>
              <a:rPr lang="en-US" dirty="0" smtClean="0"/>
              <a:t>14 </a:t>
            </a:r>
            <a:r>
              <a:rPr lang="en-US" dirty="0" err="1" smtClean="0"/>
              <a:t>Líneas</a:t>
            </a:r>
            <a:r>
              <a:rPr lang="en-US" dirty="0" smtClean="0"/>
              <a:t>, 2.48 </a:t>
            </a:r>
            <a:r>
              <a:rPr lang="en-US" dirty="0" err="1" smtClean="0"/>
              <a:t>Centímetros</a:t>
            </a:r>
            <a:endParaRPr lang="en-US" dirty="0" smtClean="0"/>
          </a:p>
          <a:p>
            <a:pPr eaLnBrk="1" hangingPunct="1"/>
            <a:r>
              <a:rPr lang="en-US" b="1" dirty="0" smtClean="0"/>
              <a:t>1 Metro</a:t>
            </a:r>
            <a:r>
              <a:rPr lang="en-US" dirty="0" smtClean="0"/>
              <a:t> ………….Pies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5"/>
          <p:cNvSpPr>
            <a:spLocks noGrp="1" noChangeArrowheads="1"/>
          </p:cNvSpPr>
          <p:nvPr>
            <p:ph type="title"/>
          </p:nvPr>
        </p:nvSpPr>
        <p:spPr>
          <a:solidFill>
            <a:srgbClr val="F56A2B"/>
          </a:solidFill>
        </p:spPr>
        <p:txBody>
          <a:bodyPr/>
          <a:lstStyle/>
          <a:p>
            <a:pPr eaLnBrk="1" hangingPunct="1"/>
            <a:r>
              <a:rPr lang="es-PE" sz="4000" b="1" dirty="0" smtClean="0">
                <a:solidFill>
                  <a:schemeClr val="bg1"/>
                </a:solidFill>
                <a:latin typeface="Futura XBlk BT" pitchFamily="34" charset="0"/>
              </a:rPr>
              <a:t>SISTEMAS</a:t>
            </a:r>
            <a:r>
              <a:rPr lang="es-PE" dirty="0" smtClean="0">
                <a:solidFill>
                  <a:schemeClr val="bg1"/>
                </a:solidFill>
                <a:latin typeface="Futura XBlk BT" pitchFamily="34" charset="0"/>
              </a:rPr>
              <a:t> DE MEDIDA</a:t>
            </a:r>
            <a:endParaRPr lang="en-US" dirty="0" smtClean="0">
              <a:solidFill>
                <a:schemeClr val="bg1"/>
              </a:solidFill>
              <a:latin typeface="Futura XBlk BT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30725"/>
          </a:xfrm>
        </p:spPr>
        <p:txBody>
          <a:bodyPr/>
          <a:lstStyle/>
          <a:p>
            <a:pPr eaLnBrk="1" hangingPunct="1"/>
            <a:r>
              <a:rPr lang="es-PE" sz="3200" dirty="0" smtClean="0"/>
              <a:t>Las medidas mostradas anteriormente, son las que se usaban en el pasado, actualmente se utiliza el sistema internacional (S.I) SISTEMA METRICO DECIMAL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2" name="Group 42"/>
          <p:cNvGraphicFramePr>
            <a:graphicFrameLocks noGrp="1"/>
          </p:cNvGraphicFramePr>
          <p:nvPr>
            <p:ph/>
          </p:nvPr>
        </p:nvGraphicFramePr>
        <p:xfrm>
          <a:off x="179388" y="549275"/>
          <a:ext cx="8640762" cy="5903914"/>
        </p:xfrm>
        <a:graphic>
          <a:graphicData uri="http://schemas.openxmlformats.org/drawingml/2006/table">
            <a:tbl>
              <a:tblPr/>
              <a:tblGrid>
                <a:gridCol w="2051050"/>
                <a:gridCol w="1379537"/>
                <a:gridCol w="601663"/>
                <a:gridCol w="4608512"/>
              </a:tblGrid>
              <a:tr h="83026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Magnitud física fundamental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Unidad básica o fundamental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Símbolo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Observaciones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" charset="0"/>
                          <a:hlinkClick r:id="rId3" tooltip="Longitud"/>
                        </a:rPr>
                        <a:t>Longitud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4" tooltip="Metro"/>
                        </a:rPr>
                        <a:t>metro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 define en función de la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5" tooltip="Velocidad de la luz"/>
                        </a:rPr>
                        <a:t>velocidad de la luz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6" tooltip="Tiempo"/>
                        </a:rPr>
                        <a:t>Tiempo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" charset="0"/>
                          <a:hlinkClick r:id="rId7" tooltip="Segundo (unidad de tiempo)"/>
                        </a:rPr>
                        <a:t>segundo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 define en función del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8" tooltip="Tiempo atómico"/>
                        </a:rPr>
                        <a:t>tiempo atómico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9" tooltip="Masa"/>
                        </a:rPr>
                        <a:t>Masa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0" tooltip="Kilogramo"/>
                        </a:rPr>
                        <a:t>kilogramo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Es la masa del "cilindro patrón" custodiado en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" charset="0"/>
                          <a:hlinkClick r:id="rId11" tooltip="Sevres"/>
                        </a:rPr>
                        <a:t>Sevres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2" tooltip="Francia"/>
                        </a:rPr>
                        <a:t>Francia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" charset="0"/>
                          <a:hlinkClick r:id="rId13" tooltip="Intensidad de corriente eléctrica"/>
                        </a:rPr>
                        <a:t>Intensidad de corriente eléctrica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4" tooltip="Amperio"/>
                        </a:rPr>
                        <a:t>amperio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o ampere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 define a partir del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5" tooltip="Campo eléctrico"/>
                        </a:rPr>
                        <a:t>campo eléctrico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6" tooltip="Temperatura"/>
                        </a:rPr>
                        <a:t>Temperatura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7" tooltip="Kelvin"/>
                        </a:rPr>
                        <a:t>kelvin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 define a partir de la temperatura termodinámica del punto triple del agua.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8" tooltip="Cantidad de sustancia"/>
                        </a:rPr>
                        <a:t>Cantidad de sustancia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9" tooltip="Mol"/>
                        </a:rPr>
                        <a:t>mol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Es la 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20" tooltip="Unidades de medida"/>
                        </a:rPr>
                        <a:t>unidad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con que se mide la </a:t>
                      </a: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8" tooltip="Cantidad de sustancia"/>
                        </a:rPr>
                        <a:t>cantidad de sustancia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21" tooltip="Intensidad luminosa"/>
                        </a:rPr>
                        <a:t>Intensidad luminosa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22" tooltip="Candela"/>
                        </a:rPr>
                        <a:t>candela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Véase también conceptos relacionados: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23" tooltip="Lumen"/>
                        </a:rPr>
                        <a:t>Lumen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24" tooltip="Lux"/>
                        </a:rPr>
                        <a:t>Lux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y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25" tooltip="Iluminación física"/>
                        </a:rPr>
                        <a:t>Iluminación física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5"/>
          <p:cNvSpPr>
            <a:spLocks noGrp="1" noChangeArrowheads="1"/>
          </p:cNvSpPr>
          <p:nvPr>
            <p:ph type="title" idx="4294967295"/>
          </p:nvPr>
        </p:nvSpPr>
        <p:spPr>
          <a:xfrm>
            <a:off x="467545" y="350838"/>
            <a:ext cx="8280920" cy="917922"/>
          </a:xfrm>
          <a:solidFill>
            <a:srgbClr val="F56A2B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s-PE" sz="3800" dirty="0" smtClean="0">
                <a:solidFill>
                  <a:schemeClr val="bg1"/>
                </a:solidFill>
                <a:latin typeface="Futura XBlk BT" pitchFamily="34" charset="0"/>
              </a:rPr>
              <a:t>EJERCICIO EN GRUPO</a:t>
            </a:r>
            <a:br>
              <a:rPr lang="es-PE" sz="3800" dirty="0" smtClean="0">
                <a:solidFill>
                  <a:schemeClr val="bg1"/>
                </a:solidFill>
                <a:latin typeface="Futura XBlk BT" pitchFamily="34" charset="0"/>
              </a:rPr>
            </a:br>
            <a:endParaRPr lang="en-US" sz="3800" dirty="0" smtClean="0">
              <a:solidFill>
                <a:schemeClr val="bg1"/>
              </a:solidFill>
              <a:latin typeface="Futura XBlk BT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412776"/>
            <a:ext cx="8075613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PE" sz="2000" dirty="0" smtClean="0"/>
              <a:t>TOMAR MEDIDAS CON: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PE" sz="2800" dirty="0" smtClean="0"/>
          </a:p>
          <a:p>
            <a:pPr eaLnBrk="1" hangingPunct="1">
              <a:lnSpc>
                <a:spcPct val="90000"/>
              </a:lnSpc>
            </a:pPr>
            <a:r>
              <a:rPr lang="es-PE" sz="2800" dirty="0" smtClean="0"/>
              <a:t>MANO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PE" sz="2800" dirty="0" smtClean="0"/>
          </a:p>
          <a:p>
            <a:pPr eaLnBrk="1" hangingPunct="1">
              <a:lnSpc>
                <a:spcPct val="90000"/>
              </a:lnSpc>
            </a:pPr>
            <a:r>
              <a:rPr lang="es-PE" sz="2800" dirty="0" smtClean="0"/>
              <a:t>PIE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PE" sz="2800" dirty="0" smtClean="0"/>
          </a:p>
          <a:p>
            <a:pPr eaLnBrk="1" hangingPunct="1">
              <a:lnSpc>
                <a:spcPct val="90000"/>
              </a:lnSpc>
            </a:pPr>
            <a:r>
              <a:rPr lang="es-PE" sz="2800" dirty="0" smtClean="0"/>
              <a:t>LARGO DE BRAZO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PE" sz="2800" dirty="0" smtClean="0"/>
          </a:p>
          <a:p>
            <a:pPr eaLnBrk="1" hangingPunct="1">
              <a:lnSpc>
                <a:spcPct val="90000"/>
              </a:lnSpc>
            </a:pPr>
            <a:r>
              <a:rPr lang="es-PE" sz="2800" dirty="0" smtClean="0"/>
              <a:t>DE PUÑO A CODO</a:t>
            </a:r>
          </a:p>
          <a:p>
            <a:pPr eaLnBrk="1" hangingPunct="1">
              <a:lnSpc>
                <a:spcPct val="90000"/>
              </a:lnSpc>
            </a:pPr>
            <a:endParaRPr lang="es-PE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33796" name="Picture 9" descr="M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628775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" descr="LARGO BRAZ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6938" y="3573463"/>
            <a:ext cx="13049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1" descr="P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2708275"/>
            <a:ext cx="1266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2" descr="PUÑO A COD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6013" y="4581525"/>
            <a:ext cx="10858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56A2B"/>
                </a:solidFill>
                <a:latin typeface="Arial" pitchFamily="34" charset="0"/>
                <a:cs typeface="Arial" pitchFamily="34" charset="0"/>
              </a:rPr>
              <a:t>DEFINICIONES</a:t>
            </a:r>
            <a:endParaRPr lang="es-ES" dirty="0">
              <a:solidFill>
                <a:srgbClr val="F56A2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23850" y="1412701"/>
            <a:ext cx="4038600" cy="576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ESTRUCTURALES</a:t>
            </a: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3851275" y="1412701"/>
            <a:ext cx="5292725" cy="863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FUNCIONALES O DINÁMICAS</a:t>
            </a:r>
          </a:p>
        </p:txBody>
      </p:sp>
      <p:pic>
        <p:nvPicPr>
          <p:cNvPr id="16" name="Picture 5" descr="image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204864"/>
            <a:ext cx="25209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4602163" y="1988964"/>
          <a:ext cx="3570287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Imagen de mapa de bits" r:id="rId4" imgW="2933333" imgH="3943901" progId="Paint.Picture">
                  <p:embed/>
                </p:oleObj>
              </mc:Choice>
              <mc:Fallback>
                <p:oleObj name="Imagen de mapa de bits" r:id="rId4" imgW="2933333" imgH="3943901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1988964"/>
                        <a:ext cx="3570287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s-MX" sz="2000" b="1" dirty="0" smtClean="0">
                <a:solidFill>
                  <a:srgbClr val="F56A2B"/>
                </a:solidFill>
                <a:latin typeface="Arial Black" pitchFamily="34" charset="0"/>
              </a:rPr>
              <a:t>CABEZA, TRONCO, EXTREMIDADES EN POSICIONES ESTANDAR</a:t>
            </a:r>
            <a:endParaRPr lang="es-MX" sz="2000" b="1" dirty="0">
              <a:solidFill>
                <a:srgbClr val="F56A2B"/>
              </a:solidFill>
              <a:latin typeface="Arial Black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840239" cy="559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s-MX" sz="2000" b="1" dirty="0" smtClean="0">
                <a:solidFill>
                  <a:srgbClr val="F56A2B"/>
                </a:solidFill>
                <a:latin typeface="Arial Black" pitchFamily="34" charset="0"/>
              </a:rPr>
              <a:t>MEDIDAS TOMADAS DURANTE EL MOVIMIENTO</a:t>
            </a:r>
            <a:endParaRPr lang="es-MX" sz="2000" b="1" dirty="0">
              <a:solidFill>
                <a:srgbClr val="F56A2B"/>
              </a:solidFill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344618" cy="568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56A2B"/>
                </a:solidFill>
                <a:latin typeface="Arial" pitchFamily="34" charset="0"/>
                <a:cs typeface="Arial" pitchFamily="34" charset="0"/>
              </a:rPr>
              <a:t>ANTECEDENTES</a:t>
            </a:r>
            <a:endParaRPr lang="es-ES" dirty="0">
              <a:solidFill>
                <a:srgbClr val="F56A2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205064"/>
          </a:xfrm>
          <a:blipFill dpi="0" rotWithShape="1">
            <a:blip r:embed="rId2" cstate="print">
              <a:alphaModFix amt="26000"/>
            </a:blip>
            <a:srcRect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s-ES" sz="2800" dirty="0" smtClean="0"/>
              <a:t>	Esta ciencia encuentra su origen en el siglo XVIII en el desarrollo de estudios de antropometría racial comparativa por parte de antropólogos físicos; aunque no fue hasta 1870 con la publicación de "</a:t>
            </a:r>
            <a:r>
              <a:rPr lang="es-ES" sz="2800" dirty="0" err="1" smtClean="0"/>
              <a:t>Antropometrie</a:t>
            </a:r>
            <a:r>
              <a:rPr lang="es-ES" sz="2800" dirty="0" smtClean="0"/>
              <a:t>”,</a:t>
            </a:r>
          </a:p>
          <a:p>
            <a:pPr algn="just">
              <a:lnSpc>
                <a:spcPct val="170000"/>
              </a:lnSpc>
              <a:buNone/>
            </a:pPr>
            <a:r>
              <a:rPr lang="es-ES" sz="2800" dirty="0" smtClean="0"/>
              <a:t>   del matemático belga </a:t>
            </a:r>
            <a:r>
              <a:rPr lang="es-ES" sz="2800" dirty="0" err="1" smtClean="0"/>
              <a:t>Quetlet</a:t>
            </a:r>
            <a:r>
              <a:rPr lang="es-ES" sz="2800" dirty="0" smtClean="0"/>
              <a:t>, cuando se considera su descubrimiento y estructuración científica.</a:t>
            </a:r>
          </a:p>
          <a:p>
            <a:pPr algn="just">
              <a:lnSpc>
                <a:spcPct val="170000"/>
              </a:lnSpc>
              <a:buNone/>
            </a:pP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56A2B"/>
                </a:solidFill>
                <a:latin typeface="Arial" pitchFamily="34" charset="0"/>
                <a:cs typeface="Arial" pitchFamily="34" charset="0"/>
              </a:rPr>
              <a:t>ANTECEDENTES</a:t>
            </a:r>
            <a:endParaRPr lang="es-ES" dirty="0">
              <a:solidFill>
                <a:srgbClr val="F56A2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3340968"/>
          </a:xfrm>
          <a:blipFill dpi="0" rotWithShape="1">
            <a:blip r:embed="rId2" cstate="print">
              <a:alphaModFix amt="26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s-ES" sz="2800" dirty="0" smtClean="0"/>
              <a:t>	FUE EN 1940 QUE SE CONSOLIDA AL REQUERIRSE DATOS ANTROPOMETRICOS EN LA INDUSTRIA BÉLICA Y AERONAUTICA, A CAUSA DEL CONTEXTO BÉLICO MUNDIAL.</a:t>
            </a:r>
          </a:p>
          <a:p>
            <a:pPr algn="just">
              <a:lnSpc>
                <a:spcPct val="170000"/>
              </a:lnSpc>
              <a:buNone/>
            </a:pP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es-PE" sz="3000" dirty="0" smtClean="0">
                <a:solidFill>
                  <a:srgbClr val="F56A2B"/>
                </a:solidFill>
              </a:rPr>
              <a:t>	Las dimensiones corporales tienen diferentes variables, esto se debe a: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73238"/>
            <a:ext cx="2124075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557338"/>
            <a:ext cx="2368550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365625"/>
            <a:ext cx="1643063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4402138"/>
            <a:ext cx="2232025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598</Words>
  <Application>Microsoft Office PowerPoint</Application>
  <PresentationFormat>Presentación en pantalla (4:3)</PresentationFormat>
  <Paragraphs>125</Paragraphs>
  <Slides>34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6" baseType="lpstr">
      <vt:lpstr>Tema de Office</vt:lpstr>
      <vt:lpstr>Imagen de mapa de bits</vt:lpstr>
      <vt:lpstr>ANTROPOMETRÍA.</vt:lpstr>
      <vt:lpstr>DEFINICIONES</vt:lpstr>
      <vt:lpstr>DEFINICIONES</vt:lpstr>
      <vt:lpstr>DEFINICIONES</vt:lpstr>
      <vt:lpstr>CABEZA, TRONCO, EXTREMIDADES EN POSICIONES ESTANDAR</vt:lpstr>
      <vt:lpstr>MEDIDAS TOMADAS DURANTE EL MOVIMIENTO</vt:lpstr>
      <vt:lpstr>ANTECEDENTES</vt:lpstr>
      <vt:lpstr>ANTECEDENTES</vt:lpstr>
      <vt:lpstr> Las dimensiones corporales tienen diferentes variables, esto se debe a:</vt:lpstr>
      <vt:lpstr>Presentación de PowerPoint</vt:lpstr>
      <vt:lpstr>Presentación de PowerPoint</vt:lpstr>
      <vt:lpstr>Presentación de PowerPoint</vt:lpstr>
      <vt:lpstr>Presentación de PowerPoint</vt:lpstr>
      <vt:lpstr>ERGONOMÍA</vt:lpstr>
      <vt:lpstr>DEFINICION</vt:lpstr>
      <vt:lpstr>DEFINICION</vt:lpstr>
      <vt:lpstr>DEFINICION</vt:lpstr>
      <vt:lpstr>DEFINICION</vt:lpstr>
      <vt:lpstr>EJEMPLOS</vt:lpstr>
      <vt:lpstr>EJEMPLOS</vt:lpstr>
      <vt:lpstr>EJEMPLOS</vt:lpstr>
      <vt:lpstr>EJEMPLOS</vt:lpstr>
      <vt:lpstr>Riesgos más frecuentes:</vt:lpstr>
      <vt:lpstr>Presentación de PowerPoint</vt:lpstr>
      <vt:lpstr>Riesgos más frecuentes:</vt:lpstr>
      <vt:lpstr>Presentación de PowerPoint</vt:lpstr>
      <vt:lpstr>Riesgos más frecuentes:</vt:lpstr>
      <vt:lpstr>Presentación de PowerPoint</vt:lpstr>
      <vt:lpstr>CONFORT</vt:lpstr>
      <vt:lpstr>Presentación de PowerPoint</vt:lpstr>
      <vt:lpstr>HISTORIA DE LOS SISTEMAS DE MEDIDA</vt:lpstr>
      <vt:lpstr>SISTEMAS DE MEDIDA</vt:lpstr>
      <vt:lpstr>Presentación de PowerPoint</vt:lpstr>
      <vt:lpstr>EJERCICIO EN GRUPO </vt:lpstr>
    </vt:vector>
  </TitlesOfParts>
  <Company>Micronet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Contenidos mínimos para el Plan de Tesis según la USMP.</dc:title>
  <dc:creator>Usuario</dc:creator>
  <cp:lastModifiedBy>alumno</cp:lastModifiedBy>
  <cp:revision>45</cp:revision>
  <dcterms:created xsi:type="dcterms:W3CDTF">2011-08-05T05:00:20Z</dcterms:created>
  <dcterms:modified xsi:type="dcterms:W3CDTF">2011-09-03T16:24:09Z</dcterms:modified>
</cp:coreProperties>
</file>