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6" r:id="rId7"/>
    <p:sldId id="277" r:id="rId8"/>
    <p:sldId id="280" r:id="rId9"/>
    <p:sldId id="262" r:id="rId10"/>
    <p:sldId id="269" r:id="rId11"/>
    <p:sldId id="270" r:id="rId12"/>
    <p:sldId id="271" r:id="rId13"/>
    <p:sldId id="272" r:id="rId14"/>
    <p:sldId id="273" r:id="rId15"/>
    <p:sldId id="259" r:id="rId16"/>
    <p:sldId id="260" r:id="rId17"/>
    <p:sldId id="266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F1B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DBF6-E40B-4FB9-9590-AD2FFA91B4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11A8-B783-4731-B401-86735EDC5F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93E-C98E-4D9C-B3F5-48F86B0A90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42B9-229C-4425-8303-5D5762EC7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333B5-2079-4B94-9F19-5DEA2F8FCA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A57A-3554-449A-9B75-7EB0E9D21B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9F7C-CA99-4FE3-95E7-E5C88D6BA9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0BBD-FE43-428E-98CA-4B3F9201BD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1668-F193-4575-9B1B-6B379DD67F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560B-EDFE-45D3-90A2-77E2E734C1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FD5C-BB7B-492D-ACD2-91CD82D46A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2FBA4C-4AF1-4566-BBA9-A1C70421DB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 descr="PENGUIN POOL LONDRES BERTHOLD LUBETKIN"/>
          <p:cNvSpPr txBox="1">
            <a:spLocks noChangeArrowheads="1"/>
          </p:cNvSpPr>
          <p:nvPr/>
        </p:nvSpPr>
        <p:spPr bwMode="auto">
          <a:xfrm>
            <a:off x="1403350" y="1412875"/>
            <a:ext cx="6697663" cy="3671888"/>
          </a:xfrm>
          <a:prstGeom prst="rect">
            <a:avLst/>
          </a:prstGeo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endParaRPr lang="es-ES">
              <a:latin typeface="Haettenschweiler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19475" y="1341438"/>
            <a:ext cx="48974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7000">
                <a:latin typeface="Haettenschweiler" pitchFamily="34" charset="0"/>
              </a:rPr>
              <a:t>ANTROPOMETRIA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31913" y="1484313"/>
            <a:ext cx="230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Haettenschweiler" pitchFamily="34" charset="0"/>
              </a:rPr>
              <a:t>ARQ. MARÍA  CECILIA</a:t>
            </a:r>
          </a:p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Haettenschweiler" pitchFamily="34" charset="0"/>
              </a:rPr>
              <a:t> TORRES VARGAS.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40200" y="4149725"/>
            <a:ext cx="381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COMO ELEMENTO CONFORMANTE DEL DISEÑO ARQUITECTÓNICO.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781425" y="5229225"/>
            <a:ext cx="4246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>
                <a:solidFill>
                  <a:schemeClr val="bg1"/>
                </a:solidFill>
                <a:latin typeface="Haettenschweiler" pitchFamily="34" charset="0"/>
              </a:rPr>
              <a:t>INSTITUTO TOULOUSE LAUTREC</a:t>
            </a:r>
          </a:p>
          <a:p>
            <a:pPr algn="ctr">
              <a:spcBef>
                <a:spcPct val="50000"/>
              </a:spcBef>
            </a:pPr>
            <a:r>
              <a:rPr lang="es-ES" sz="1600" dirty="0" smtClean="0">
                <a:solidFill>
                  <a:schemeClr val="bg1"/>
                </a:solidFill>
                <a:latin typeface="Haettenschweiler" pitchFamily="34" charset="0"/>
              </a:rPr>
              <a:t>MARZO 2012</a:t>
            </a:r>
            <a:endParaRPr lang="es-ES" sz="16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04938" y="4076700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FUNCION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7" grpId="0"/>
      <p:bldP spid="2054" grpId="0"/>
      <p:bldP spid="2061" grpId="0"/>
      <p:bldP spid="20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Museo de Arte contemporÃ¡neo_Niter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36004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4392612" cy="3721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50825" y="260350"/>
            <a:ext cx="2474913" cy="915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PSICOLÓGICAS </a:t>
            </a:r>
          </a:p>
          <a:p>
            <a:endParaRPr lang="es-ES" b="1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s-ES">
                <a:solidFill>
                  <a:schemeClr val="bg1"/>
                </a:solidFill>
                <a:latin typeface="Agency FB" pitchFamily="34" charset="0"/>
              </a:rPr>
              <a:t>PERCEPCION: FORMA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11270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1271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s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living2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08050"/>
            <a:ext cx="32893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50825" y="260350"/>
            <a:ext cx="2474913" cy="915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PSICOLÓGICAS </a:t>
            </a:r>
          </a:p>
          <a:p>
            <a:endParaRPr lang="es-ES" b="1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s-ES">
                <a:solidFill>
                  <a:schemeClr val="bg1"/>
                </a:solidFill>
                <a:latin typeface="Agency FB" pitchFamily="34" charset="0"/>
              </a:rPr>
              <a:t>PERCEPCION: COLOR, TEXTURA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12294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2295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0825" y="260350"/>
            <a:ext cx="2474913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PSICOLÓGICAS </a:t>
            </a:r>
          </a:p>
          <a:p>
            <a:endParaRPr lang="es-ES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1412875"/>
            <a:ext cx="2016125" cy="1223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Agency FB" pitchFamily="34" charset="0"/>
              </a:rPr>
              <a:t>CONFORT ACÚSTICO</a:t>
            </a:r>
            <a:endParaRPr lang="es-ES">
              <a:latin typeface="Agency FB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412875"/>
            <a:ext cx="5297487" cy="3973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55650" y="3933825"/>
            <a:ext cx="2016125" cy="14398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Agency FB" pitchFamily="34" charset="0"/>
              </a:rPr>
              <a:t>ILUMINACION ADECUADA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13319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3320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260350"/>
            <a:ext cx="24749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PSICOLÓGICAS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28675" y="1268413"/>
            <a:ext cx="2376488" cy="11509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Agency FB" pitchFamily="34" charset="0"/>
              </a:rPr>
              <a:t>VENTILACIÓN ADECUADA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latin typeface="Agency FB" pitchFamily="34" charset="0"/>
              </a:rPr>
              <a:t>RENOVACION DE AIRE.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latin typeface="Agency FB" pitchFamily="34" charset="0"/>
              </a:rPr>
              <a:t>CANTIDAD VANOS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55650" y="3789363"/>
            <a:ext cx="2376488" cy="14398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Agency FB" pitchFamily="34" charset="0"/>
              </a:rPr>
              <a:t>ERGONOMETRIA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latin typeface="Agency FB" pitchFamily="34" charset="0"/>
              </a:rPr>
              <a:t>MOBILIARIO Y EQUIPAMIENTO ADECUADO</a:t>
            </a:r>
          </a:p>
          <a:p>
            <a:pPr algn="ctr">
              <a:spcBef>
                <a:spcPct val="50000"/>
              </a:spcBef>
            </a:pPr>
            <a:endParaRPr lang="es-ES" sz="200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268413"/>
            <a:ext cx="4897438" cy="41068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049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574675" cy="288925"/>
          </a:xfrm>
          <a:prstGeom prst="actionButtonBackPrevious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4344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4345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9" grpId="0"/>
      <p:bldP spid="20490" grpId="0"/>
      <p:bldP spid="20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260350"/>
            <a:ext cx="20431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SOCIALES</a:t>
            </a:r>
          </a:p>
        </p:txBody>
      </p:sp>
      <p:sp>
        <p:nvSpPr>
          <p:cNvPr id="2151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574675" cy="288925"/>
          </a:xfrm>
          <a:prstGeom prst="actionButtonBackPrevious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2339975" y="260350"/>
            <a:ext cx="45720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INTERACCION: SEGÚN LA CULTURA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81300"/>
            <a:ext cx="2484437" cy="3313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213100"/>
            <a:ext cx="4249738" cy="2832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981075"/>
            <a:ext cx="2447925" cy="184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1331913" y="1268413"/>
            <a:ext cx="1800225" cy="1192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ESPACIOS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CIUDAD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MEDIO AMBIENTE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5370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5371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4213" y="404813"/>
            <a:ext cx="143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gency FB" pitchFamily="34" charset="0"/>
              </a:rPr>
              <a:t>FIRMITAS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8175" y="404813"/>
            <a:ext cx="597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bg1"/>
                </a:solidFill>
                <a:latin typeface="Agency FB" pitchFamily="34" charset="0"/>
              </a:rPr>
              <a:t>FIRMEZA: ASPECTOS TÉCNICOS Y CONSTRUCTIVOS.</a:t>
            </a:r>
          </a:p>
        </p:txBody>
      </p:sp>
      <p:sp>
        <p:nvSpPr>
          <p:cNvPr id="513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49275"/>
            <a:ext cx="503237" cy="287338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4464050" cy="347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 cstate="print"/>
          <a:srcRect l="8594" t="6541" r="8594" b="6541"/>
          <a:stretch>
            <a:fillRect/>
          </a:stretch>
        </p:blipFill>
        <p:spPr bwMode="auto">
          <a:xfrm>
            <a:off x="5148263" y="3573463"/>
            <a:ext cx="33845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6392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6393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  <p:bldP spid="5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gency FB" pitchFamily="34" charset="0"/>
              </a:rPr>
              <a:t>VENUSTAS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08175" y="476250"/>
            <a:ext cx="684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Agency FB" pitchFamily="34" charset="0"/>
              </a:rPr>
              <a:t>BELLEZA: COMPOSICION, PROPORCION, ARMONIA, LENGUAJE, ESTILO, DISEÑO, ETC.</a:t>
            </a:r>
          </a:p>
        </p:txBody>
      </p:sp>
      <p:sp>
        <p:nvSpPr>
          <p:cNvPr id="717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981075"/>
            <a:ext cx="576262" cy="287338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1288"/>
            <a:ext cx="42497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13100"/>
            <a:ext cx="45069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7416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7417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192837" cy="402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8538" y="476250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Agency FB" pitchFamily="34" charset="0"/>
              </a:rPr>
              <a:t>LAS NECESIDADES PRIMARIAS Y SECUNDARIAS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16463" y="836613"/>
            <a:ext cx="2447925" cy="360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es-ES" sz="1600">
                <a:latin typeface="Agency FB" pitchFamily="34" charset="0"/>
              </a:rPr>
              <a:t>PIRAMIDE DE MASLOW</a:t>
            </a:r>
          </a:p>
        </p:txBody>
      </p:sp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49275"/>
            <a:ext cx="431800" cy="287338"/>
          </a:xfrm>
          <a:prstGeom prst="actionButtonBackPrevious">
            <a:avLst/>
          </a:prstGeom>
          <a:solidFill>
            <a:srgbClr val="F97F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8439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8440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971550" y="1916113"/>
            <a:ext cx="2374900" cy="30956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RESPIRACION</a:t>
            </a:r>
          </a:p>
          <a:p>
            <a:pPr algn="just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ALIMENTACION</a:t>
            </a:r>
          </a:p>
          <a:p>
            <a:pPr algn="just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DESCANSO</a:t>
            </a:r>
          </a:p>
          <a:p>
            <a:pPr algn="just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HOMEOSTASIS (AUSENCIA DE ENFERMEDAD)</a:t>
            </a:r>
          </a:p>
          <a:p>
            <a:pPr algn="just">
              <a:spcBef>
                <a:spcPct val="50000"/>
              </a:spcBef>
            </a:pPr>
            <a:r>
              <a:rPr lang="es-ES">
                <a:latin typeface="Agency FB" pitchFamily="34" charset="0"/>
              </a:rPr>
              <a:t>LIBERACION DE DESECHOS CORPORALES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836613"/>
            <a:ext cx="2590800" cy="3457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779838" y="4652963"/>
            <a:ext cx="2663825" cy="14398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Agency FB" pitchFamily="34" charset="0"/>
              </a:rPr>
              <a:t>CONFORT TÉRMICO</a:t>
            </a:r>
            <a:endParaRPr lang="es-ES" sz="2000">
              <a:latin typeface="Agency FB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>
                <a:latin typeface="Agency FB" pitchFamily="34" charset="0"/>
              </a:rPr>
              <a:t>TEMPERATURA: 13 ºC a 26ºC </a:t>
            </a:r>
          </a:p>
          <a:p>
            <a:pPr algn="ctr">
              <a:spcBef>
                <a:spcPct val="50000"/>
              </a:spcBef>
            </a:pPr>
            <a:r>
              <a:rPr lang="es-ES" sz="2000">
                <a:latin typeface="Agency FB" pitchFamily="34" charset="0"/>
              </a:rPr>
              <a:t>HUMEDAD: 60%</a:t>
            </a:r>
            <a:endParaRPr lang="es-ES" sz="1000">
              <a:latin typeface="Agency FB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gency FB" pitchFamily="34" charset="0"/>
              </a:rPr>
              <a:t>NECESIDADES PRIMARIAS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276600" y="282575"/>
            <a:ext cx="3405188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sz="1600">
                <a:solidFill>
                  <a:schemeClr val="bg1"/>
                </a:solidFill>
                <a:latin typeface="Agency FB" pitchFamily="34" charset="0"/>
              </a:rPr>
              <a:t>De su satisfacción depende la supervivencia (vida)</a:t>
            </a:r>
          </a:p>
        </p:txBody>
      </p:sp>
      <p:sp>
        <p:nvSpPr>
          <p:cNvPr id="1946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333375"/>
            <a:ext cx="576263" cy="287338"/>
          </a:xfrm>
          <a:prstGeom prst="actionButtonBackPrevious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19465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9466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 l="1340" t="1833" b="2118"/>
          <a:stretch>
            <a:fillRect/>
          </a:stretch>
        </p:blipFill>
        <p:spPr bwMode="auto">
          <a:xfrm>
            <a:off x="3348038" y="1196975"/>
            <a:ext cx="48974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5288" y="1196975"/>
            <a:ext cx="27352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HOMBRE 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NECESIDAD DE COBIJO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HABITAD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HOGAR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76600" y="260350"/>
            <a:ext cx="3887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ARQUITECTURA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97200"/>
            <a:ext cx="277336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563938" y="479742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REFUGIO- MEDIO AMBIENTE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3" grpId="0"/>
      <p:bldP spid="30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84213" y="1557338"/>
            <a:ext cx="3887787" cy="4176712"/>
          </a:xfrm>
          <a:prstGeom prst="rect">
            <a:avLst/>
          </a:prstGeom>
          <a:blipFill dpi="0" rotWithShape="1">
            <a:blip r:embed="rId2" cstate="print">
              <a:alphaModFix amt="17000"/>
            </a:blip>
            <a:srcRect/>
            <a:stretch>
              <a:fillRect b="-439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s-ES">
              <a:latin typeface="Haettenschweiler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12239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UTILITAS</a:t>
            </a:r>
          </a:p>
          <a:p>
            <a:pPr>
              <a:spcBef>
                <a:spcPct val="50000"/>
              </a:spcBef>
            </a:pPr>
            <a:endParaRPr lang="es-ES" sz="24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FIRMITAS</a:t>
            </a:r>
          </a:p>
          <a:p>
            <a:pPr>
              <a:spcBef>
                <a:spcPct val="50000"/>
              </a:spcBef>
            </a:pPr>
            <a:endParaRPr lang="es-ES" sz="24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VENUSTAS</a:t>
            </a:r>
          </a:p>
          <a:p>
            <a:pPr>
              <a:spcBef>
                <a:spcPct val="50000"/>
              </a:spcBef>
            </a:pPr>
            <a:endParaRPr lang="es-ES" sz="2400">
              <a:latin typeface="Haettenschweiler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7991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ARQUITECTURA SEGÚN VITRUBIO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508625" y="1052513"/>
            <a:ext cx="258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Haettenschweiler" pitchFamily="34" charset="0"/>
              </a:rPr>
              <a:t>“Los Diez Libros de Arquitectura”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124075" y="3284538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Haettenschweiler" pitchFamily="34" charset="0"/>
              </a:rPr>
              <a:t>FIRMEZA: ASPECTOS TÉCNICOS Y CONSTRUCTIVOS.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124075" y="4365625"/>
            <a:ext cx="5832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Haettenschweiler" pitchFamily="34" charset="0"/>
              </a:rPr>
              <a:t>BELLEZA: COMPOSICION, PROPORCION, ARMONIA, LENGUAJE, ESTILO, DISEÑO, ETC.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24075" y="2205038"/>
            <a:ext cx="6551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latin typeface="Haettenschweiler" pitchFamily="34" charset="0"/>
              </a:rPr>
              <a:t>UTILIDAD: FUNCIONALIDAD DEL EDIFICIO, EL USO, LA ACTIVIDAD PARA EL QUE SE SUPONE QUE HA SIDO DISEÑADO Y CONSTRUIDO. 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95288" y="2133600"/>
            <a:ext cx="8569325" cy="935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411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3357563"/>
            <a:ext cx="576262" cy="287337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41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4437063"/>
            <a:ext cx="576262" cy="287337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6126163"/>
            <a:ext cx="4572000" cy="738187"/>
            <a:chOff x="3452" y="3859"/>
            <a:chExt cx="2308" cy="46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452" y="3859"/>
              <a:ext cx="14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942" y="3919"/>
              <a:ext cx="8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 VARGAS.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6" grpId="0"/>
      <p:bldP spid="4107" grpId="0"/>
      <p:bldP spid="4108" grpId="0"/>
      <p:bldP spid="4109" grpId="0"/>
      <p:bldP spid="4111" grpId="0" animBg="1"/>
      <p:bldP spid="4112" grpId="0" animBg="1"/>
      <p:bldP spid="4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584325" y="2146300"/>
            <a:ext cx="2159000" cy="30956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" sz="1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-BIOLOGICO</a:t>
            </a:r>
          </a:p>
          <a:p>
            <a:pPr>
              <a:spcBef>
                <a:spcPct val="50000"/>
              </a:spcBef>
            </a:pPr>
            <a:endParaRPr lang="es-ES" sz="10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es-ES" sz="1000">
              <a:latin typeface="Haettenschweiler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000">
                <a:latin typeface="Haettenschweiler" pitchFamily="34" charset="0"/>
              </a:rPr>
              <a:t>ESPIRITUAL</a:t>
            </a:r>
            <a:endParaRPr lang="es-ES" sz="1000">
              <a:latin typeface="Haettenschweiler" pitchFamily="34" charset="0"/>
            </a:endParaRPr>
          </a:p>
        </p:txBody>
      </p:sp>
      <p:pic>
        <p:nvPicPr>
          <p:cNvPr id="8209" name="Picture 17" descr="hombre-de-perfil-10224"/>
          <p:cNvPicPr>
            <a:picLocks noChangeAspect="1" noChangeArrowheads="1"/>
          </p:cNvPicPr>
          <p:nvPr/>
        </p:nvPicPr>
        <p:blipFill>
          <a:blip r:embed="rId2" cstate="print"/>
          <a:srcRect l="30193" r="28365"/>
          <a:stretch>
            <a:fillRect/>
          </a:stretch>
        </p:blipFill>
        <p:spPr bwMode="auto">
          <a:xfrm>
            <a:off x="468313" y="2146300"/>
            <a:ext cx="9080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08400" y="2290763"/>
            <a:ext cx="1727200" cy="21113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FISIOLOGICAS</a:t>
            </a:r>
          </a:p>
          <a:p>
            <a:pPr>
              <a:spcBef>
                <a:spcPct val="50000"/>
              </a:spcBef>
            </a:pPr>
            <a:endParaRPr lang="es-ES" sz="20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PSICOLOGICAS</a:t>
            </a:r>
          </a:p>
          <a:p>
            <a:pPr>
              <a:spcBef>
                <a:spcPct val="50000"/>
              </a:spcBef>
            </a:pPr>
            <a:endParaRPr lang="es-ES" sz="150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SOCIALES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511300" y="17145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Haettenschweiler" pitchFamily="34" charset="0"/>
              </a:rPr>
              <a:t>CARACTERISTICAS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744913" y="1714500"/>
            <a:ext cx="118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Haettenschweiler" pitchFamily="34" charset="0"/>
              </a:rPr>
              <a:t>NECESIDADES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71475" y="17145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Haettenschweiler" pitchFamily="34" charset="0"/>
              </a:rPr>
              <a:t>EL HOMBRE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987675" y="2217738"/>
            <a:ext cx="3889375" cy="72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s-ES" sz="100">
              <a:latin typeface="Haettenschweiler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Haettenschweiler" pitchFamily="34" charset="0"/>
              </a:rPr>
              <a:t>PRIMARIAS</a:t>
            </a:r>
          </a:p>
          <a:p>
            <a:pPr algn="r">
              <a:spcBef>
                <a:spcPct val="50000"/>
              </a:spcBef>
            </a:pPr>
            <a:endParaRPr lang="es-ES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987675" y="3225800"/>
            <a:ext cx="3889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s-ES">
              <a:latin typeface="Haettenschweiler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Haettenschweiler" pitchFamily="34" charset="0"/>
              </a:rPr>
              <a:t>SECUNDARIAS</a:t>
            </a:r>
          </a:p>
        </p:txBody>
      </p:sp>
      <p:sp>
        <p:nvSpPr>
          <p:cNvPr id="8217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3298825"/>
            <a:ext cx="503237" cy="215900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8218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090988"/>
            <a:ext cx="503237" cy="215900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8219" name="AutoShape 2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2362200"/>
            <a:ext cx="503238" cy="215900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822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1785938"/>
            <a:ext cx="358775" cy="215900"/>
          </a:xfrm>
          <a:prstGeom prst="actionButtonForwardNext">
            <a:avLst/>
          </a:prstGeom>
          <a:solidFill>
            <a:srgbClr val="F97F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Haettenschweiler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6877050" y="3298825"/>
            <a:ext cx="1800225" cy="11715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/>
            <a:r>
              <a:rPr lang="es-ES" sz="1400">
                <a:solidFill>
                  <a:schemeClr val="bg1"/>
                </a:solidFill>
                <a:latin typeface="Haettenschweiler" pitchFamily="34" charset="0"/>
              </a:rPr>
              <a:t>Aumentan el Bienestar del individuo y su desarrollo integral como persona.</a:t>
            </a:r>
          </a:p>
          <a:p>
            <a:pPr algn="just"/>
            <a:r>
              <a:rPr lang="es-ES" sz="1400">
                <a:solidFill>
                  <a:schemeClr val="bg1"/>
                </a:solidFill>
                <a:latin typeface="Haettenschweiler" pitchFamily="34" charset="0"/>
              </a:rPr>
              <a:t>Varían de una sociedad a otra o de una época a otra. 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6877050" y="2349500"/>
            <a:ext cx="1873250" cy="525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/>
            <a:r>
              <a:rPr lang="es-ES" sz="1400">
                <a:solidFill>
                  <a:schemeClr val="bg1"/>
                </a:solidFill>
                <a:latin typeface="Haettenschweiler" pitchFamily="34" charset="0"/>
              </a:rPr>
              <a:t>De su satisfacción depende la supervivencia (vida)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3995738" y="73025"/>
            <a:ext cx="3817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COMO ELEMENTO CONFORMANTE DEL DISEÑO ARQUITECTÓNICO.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1260475" y="0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FUNCION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5139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5140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/>
      <p:bldP spid="8211" grpId="0"/>
      <p:bldP spid="8212" grpId="0"/>
      <p:bldP spid="8213" grpId="0"/>
      <p:bldP spid="8214" grpId="0" animBg="1"/>
      <p:bldP spid="8215" grpId="0" animBg="1"/>
      <p:bldP spid="8217" grpId="0" animBg="1"/>
      <p:bldP spid="8218" grpId="0" animBg="1"/>
      <p:bldP spid="8219" grpId="0" animBg="1"/>
      <p:bldP spid="8224" grpId="0" animBg="1"/>
      <p:bldP spid="8225" grpId="0"/>
      <p:bldP spid="8226" grpId="0"/>
      <p:bldP spid="8230" grpId="0"/>
      <p:bldP spid="8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994150" y="261938"/>
            <a:ext cx="3817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COMO ELEMENTO CONFORMANTE DEL DISEÑO ARQUITECTÓNICO.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258888" y="188913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FUNCION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84213" y="1484313"/>
            <a:ext cx="7848600" cy="4032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	NECESIDAD	 	ACTIVIDADES	FUNCION		ESPACIO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547813" y="1989138"/>
            <a:ext cx="1439862" cy="28813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ALIMENTACION</a:t>
            </a:r>
            <a:r>
              <a:rPr lang="es-ES">
                <a:solidFill>
                  <a:schemeClr val="bg1"/>
                </a:solidFill>
                <a:latin typeface="Haettenschweiler" pitchFamily="34" charset="0"/>
              </a:rPr>
              <a:t>		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348038" y="1989138"/>
            <a:ext cx="1368425" cy="2536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Entrar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Sacar la vajilla.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Preparar la mesa.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Traer cubiertos.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Sentarse.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Comer.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Conversar.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292725" y="2060575"/>
            <a:ext cx="1223963" cy="341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COMER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7164388" y="2133600"/>
            <a:ext cx="1152525" cy="341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COMEDOR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6154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6155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/>
      <p:bldP spid="23576" grpId="0"/>
      <p:bldP spid="23579" grpId="0" animBg="1"/>
      <p:bldP spid="23580" grpId="0"/>
      <p:bldP spid="23581" grpId="0"/>
      <p:bldP spid="23582" grpId="0"/>
      <p:bldP spid="235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94150" y="261938"/>
            <a:ext cx="3817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COMO ELEMENTO CONFORMANTE DEL DISEÑO ARQUITECTÓNICO.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258888" y="188913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FUNCION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4213" y="1268413"/>
            <a:ext cx="7848600" cy="4032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	ANALISIS DE FUNCIONES EN UN AMBIENTE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47813" y="1916113"/>
            <a:ext cx="1439862" cy="28813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RED DE RELACIONES</a:t>
            </a: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CICLO FUNCIONAL</a:t>
            </a: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es-ES" sz="1600">
              <a:solidFill>
                <a:schemeClr val="bg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MATRIZ DE PERMANENCIA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364163" y="1341438"/>
            <a:ext cx="1223962" cy="3413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COMEDOR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3346450" y="242252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1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706813" y="1917700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2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4427538" y="199072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3</a:t>
            </a: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4643438" y="2565400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4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4283075" y="29987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5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635375" y="29257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ES">
                <a:latin typeface="Haettenschweiler" pitchFamily="34" charset="0"/>
              </a:rPr>
              <a:t>6</a:t>
            </a:r>
          </a:p>
        </p:txBody>
      </p:sp>
      <p:sp>
        <p:nvSpPr>
          <p:cNvPr id="7181" name="Freeform 21"/>
          <p:cNvSpPr>
            <a:spLocks/>
          </p:cNvSpPr>
          <p:nvPr/>
        </p:nvSpPr>
        <p:spPr bwMode="auto">
          <a:xfrm>
            <a:off x="3522663" y="3768725"/>
            <a:ext cx="1828800" cy="973138"/>
          </a:xfrm>
          <a:custGeom>
            <a:avLst/>
            <a:gdLst>
              <a:gd name="T0" fmla="*/ 473 w 1186"/>
              <a:gd name="T1" fmla="*/ 650 h 650"/>
              <a:gd name="T2" fmla="*/ 976 w 1186"/>
              <a:gd name="T3" fmla="*/ 570 h 650"/>
              <a:gd name="T4" fmla="*/ 962 w 1186"/>
              <a:gd name="T5" fmla="*/ 523 h 650"/>
              <a:gd name="T6" fmla="*/ 815 w 1186"/>
              <a:gd name="T7" fmla="*/ 456 h 650"/>
              <a:gd name="T8" fmla="*/ 728 w 1186"/>
              <a:gd name="T9" fmla="*/ 443 h 650"/>
              <a:gd name="T10" fmla="*/ 219 w 1186"/>
              <a:gd name="T11" fmla="*/ 449 h 650"/>
              <a:gd name="T12" fmla="*/ 85 w 1186"/>
              <a:gd name="T13" fmla="*/ 402 h 650"/>
              <a:gd name="T14" fmla="*/ 112 w 1186"/>
              <a:gd name="T15" fmla="*/ 335 h 650"/>
              <a:gd name="T16" fmla="*/ 628 w 1186"/>
              <a:gd name="T17" fmla="*/ 329 h 650"/>
              <a:gd name="T18" fmla="*/ 962 w 1186"/>
              <a:gd name="T19" fmla="*/ 309 h 650"/>
              <a:gd name="T20" fmla="*/ 1049 w 1186"/>
              <a:gd name="T21" fmla="*/ 288 h 650"/>
              <a:gd name="T22" fmla="*/ 1063 w 1186"/>
              <a:gd name="T23" fmla="*/ 275 h 650"/>
              <a:gd name="T24" fmla="*/ 1103 w 1186"/>
              <a:gd name="T25" fmla="*/ 262 h 650"/>
              <a:gd name="T26" fmla="*/ 1157 w 1186"/>
              <a:gd name="T27" fmla="*/ 222 h 650"/>
              <a:gd name="T28" fmla="*/ 1177 w 1186"/>
              <a:gd name="T29" fmla="*/ 208 h 650"/>
              <a:gd name="T30" fmla="*/ 1183 w 1186"/>
              <a:gd name="T31" fmla="*/ 188 h 650"/>
              <a:gd name="T32" fmla="*/ 1016 w 1186"/>
              <a:gd name="T33" fmla="*/ 148 h 650"/>
              <a:gd name="T34" fmla="*/ 78 w 1186"/>
              <a:gd name="T35" fmla="*/ 155 h 650"/>
              <a:gd name="T36" fmla="*/ 45 w 1186"/>
              <a:gd name="T37" fmla="*/ 134 h 650"/>
              <a:gd name="T38" fmla="*/ 11 w 1186"/>
              <a:gd name="T39" fmla="*/ 101 h 650"/>
              <a:gd name="T40" fmla="*/ 5 w 1186"/>
              <a:gd name="T41" fmla="*/ 81 h 650"/>
              <a:gd name="T42" fmla="*/ 118 w 1186"/>
              <a:gd name="T43" fmla="*/ 61 h 650"/>
              <a:gd name="T44" fmla="*/ 480 w 1186"/>
              <a:gd name="T45" fmla="*/ 21 h 650"/>
              <a:gd name="T46" fmla="*/ 607 w 1186"/>
              <a:gd name="T47" fmla="*/ 0 h 6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6"/>
              <a:gd name="T73" fmla="*/ 0 h 650"/>
              <a:gd name="T74" fmla="*/ 1186 w 1186"/>
              <a:gd name="T75" fmla="*/ 650 h 6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6" h="650">
                <a:moveTo>
                  <a:pt x="473" y="650"/>
                </a:moveTo>
                <a:cubicBezTo>
                  <a:pt x="636" y="644"/>
                  <a:pt x="824" y="643"/>
                  <a:pt x="976" y="570"/>
                </a:cubicBezTo>
                <a:cubicBezTo>
                  <a:pt x="998" y="546"/>
                  <a:pt x="979" y="543"/>
                  <a:pt x="962" y="523"/>
                </a:cubicBezTo>
                <a:cubicBezTo>
                  <a:pt x="926" y="479"/>
                  <a:pt x="870" y="465"/>
                  <a:pt x="815" y="456"/>
                </a:cubicBezTo>
                <a:cubicBezTo>
                  <a:pt x="786" y="451"/>
                  <a:pt x="728" y="443"/>
                  <a:pt x="728" y="443"/>
                </a:cubicBezTo>
                <a:cubicBezTo>
                  <a:pt x="521" y="448"/>
                  <a:pt x="424" y="455"/>
                  <a:pt x="219" y="449"/>
                </a:cubicBezTo>
                <a:cubicBezTo>
                  <a:pt x="171" y="438"/>
                  <a:pt x="130" y="418"/>
                  <a:pt x="85" y="402"/>
                </a:cubicBezTo>
                <a:cubicBezTo>
                  <a:pt x="74" y="371"/>
                  <a:pt x="64" y="336"/>
                  <a:pt x="112" y="335"/>
                </a:cubicBezTo>
                <a:cubicBezTo>
                  <a:pt x="284" y="331"/>
                  <a:pt x="456" y="331"/>
                  <a:pt x="628" y="329"/>
                </a:cubicBezTo>
                <a:cubicBezTo>
                  <a:pt x="742" y="312"/>
                  <a:pt x="842" y="312"/>
                  <a:pt x="962" y="309"/>
                </a:cubicBezTo>
                <a:cubicBezTo>
                  <a:pt x="991" y="300"/>
                  <a:pt x="1021" y="298"/>
                  <a:pt x="1049" y="288"/>
                </a:cubicBezTo>
                <a:cubicBezTo>
                  <a:pt x="1055" y="286"/>
                  <a:pt x="1058" y="278"/>
                  <a:pt x="1063" y="275"/>
                </a:cubicBezTo>
                <a:cubicBezTo>
                  <a:pt x="1068" y="272"/>
                  <a:pt x="1098" y="264"/>
                  <a:pt x="1103" y="262"/>
                </a:cubicBezTo>
                <a:cubicBezTo>
                  <a:pt x="1128" y="235"/>
                  <a:pt x="1108" y="254"/>
                  <a:pt x="1157" y="222"/>
                </a:cubicBezTo>
                <a:cubicBezTo>
                  <a:pt x="1164" y="218"/>
                  <a:pt x="1177" y="208"/>
                  <a:pt x="1177" y="208"/>
                </a:cubicBezTo>
                <a:cubicBezTo>
                  <a:pt x="1179" y="201"/>
                  <a:pt x="1186" y="194"/>
                  <a:pt x="1183" y="188"/>
                </a:cubicBezTo>
                <a:cubicBezTo>
                  <a:pt x="1167" y="156"/>
                  <a:pt x="1050" y="153"/>
                  <a:pt x="1016" y="148"/>
                </a:cubicBezTo>
                <a:cubicBezTo>
                  <a:pt x="699" y="153"/>
                  <a:pt x="395" y="160"/>
                  <a:pt x="78" y="155"/>
                </a:cubicBezTo>
                <a:cubicBezTo>
                  <a:pt x="50" y="145"/>
                  <a:pt x="65" y="154"/>
                  <a:pt x="45" y="134"/>
                </a:cubicBezTo>
                <a:cubicBezTo>
                  <a:pt x="34" y="123"/>
                  <a:pt x="11" y="101"/>
                  <a:pt x="11" y="101"/>
                </a:cubicBezTo>
                <a:cubicBezTo>
                  <a:pt x="9" y="94"/>
                  <a:pt x="0" y="86"/>
                  <a:pt x="5" y="81"/>
                </a:cubicBezTo>
                <a:cubicBezTo>
                  <a:pt x="17" y="69"/>
                  <a:pt x="101" y="63"/>
                  <a:pt x="118" y="61"/>
                </a:cubicBezTo>
                <a:cubicBezTo>
                  <a:pt x="242" y="29"/>
                  <a:pt x="349" y="25"/>
                  <a:pt x="480" y="21"/>
                </a:cubicBezTo>
                <a:cubicBezTo>
                  <a:pt x="521" y="10"/>
                  <a:pt x="564" y="0"/>
                  <a:pt x="60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s-ES"/>
          </a:p>
        </p:txBody>
      </p:sp>
      <p:sp>
        <p:nvSpPr>
          <p:cNvPr id="7182" name="Freeform 22"/>
          <p:cNvSpPr>
            <a:spLocks/>
          </p:cNvSpPr>
          <p:nvPr/>
        </p:nvSpPr>
        <p:spPr bwMode="auto">
          <a:xfrm>
            <a:off x="3492500" y="3644900"/>
            <a:ext cx="2159000" cy="1193800"/>
          </a:xfrm>
          <a:custGeom>
            <a:avLst/>
            <a:gdLst>
              <a:gd name="T0" fmla="*/ 429 w 1400"/>
              <a:gd name="T1" fmla="*/ 0 h 797"/>
              <a:gd name="T2" fmla="*/ 275 w 1400"/>
              <a:gd name="T3" fmla="*/ 66 h 797"/>
              <a:gd name="T4" fmla="*/ 161 w 1400"/>
              <a:gd name="T5" fmla="*/ 80 h 797"/>
              <a:gd name="T6" fmla="*/ 47 w 1400"/>
              <a:gd name="T7" fmla="*/ 113 h 797"/>
              <a:gd name="T8" fmla="*/ 7 w 1400"/>
              <a:gd name="T9" fmla="*/ 180 h 797"/>
              <a:gd name="T10" fmla="*/ 14 w 1400"/>
              <a:gd name="T11" fmla="*/ 227 h 797"/>
              <a:gd name="T12" fmla="*/ 289 w 1400"/>
              <a:gd name="T13" fmla="*/ 247 h 797"/>
              <a:gd name="T14" fmla="*/ 1400 w 1400"/>
              <a:gd name="T15" fmla="*/ 254 h 797"/>
              <a:gd name="T16" fmla="*/ 1307 w 1400"/>
              <a:gd name="T17" fmla="*/ 321 h 797"/>
              <a:gd name="T18" fmla="*/ 1173 w 1400"/>
              <a:gd name="T19" fmla="*/ 348 h 797"/>
              <a:gd name="T20" fmla="*/ 670 w 1400"/>
              <a:gd name="T21" fmla="*/ 354 h 797"/>
              <a:gd name="T22" fmla="*/ 650 w 1400"/>
              <a:gd name="T23" fmla="*/ 421 h 797"/>
              <a:gd name="T24" fmla="*/ 670 w 1400"/>
              <a:gd name="T25" fmla="*/ 428 h 797"/>
              <a:gd name="T26" fmla="*/ 784 w 1400"/>
              <a:gd name="T27" fmla="*/ 475 h 797"/>
              <a:gd name="T28" fmla="*/ 925 w 1400"/>
              <a:gd name="T29" fmla="*/ 482 h 797"/>
              <a:gd name="T30" fmla="*/ 985 w 1400"/>
              <a:gd name="T31" fmla="*/ 569 h 797"/>
              <a:gd name="T32" fmla="*/ 972 w 1400"/>
              <a:gd name="T33" fmla="*/ 636 h 797"/>
              <a:gd name="T34" fmla="*/ 804 w 1400"/>
              <a:gd name="T35" fmla="*/ 736 h 797"/>
              <a:gd name="T36" fmla="*/ 563 w 1400"/>
              <a:gd name="T37" fmla="*/ 776 h 797"/>
              <a:gd name="T38" fmla="*/ 463 w 1400"/>
              <a:gd name="T39" fmla="*/ 790 h 797"/>
              <a:gd name="T40" fmla="*/ 429 w 1400"/>
              <a:gd name="T41" fmla="*/ 797 h 7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0"/>
              <a:gd name="T64" fmla="*/ 0 h 797"/>
              <a:gd name="T65" fmla="*/ 1400 w 1400"/>
              <a:gd name="T66" fmla="*/ 797 h 7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0" h="797">
                <a:moveTo>
                  <a:pt x="429" y="0"/>
                </a:moveTo>
                <a:cubicBezTo>
                  <a:pt x="384" y="69"/>
                  <a:pt x="357" y="60"/>
                  <a:pt x="275" y="66"/>
                </a:cubicBezTo>
                <a:cubicBezTo>
                  <a:pt x="195" y="83"/>
                  <a:pt x="301" y="62"/>
                  <a:pt x="161" y="80"/>
                </a:cubicBezTo>
                <a:cubicBezTo>
                  <a:pt x="122" y="85"/>
                  <a:pt x="85" y="104"/>
                  <a:pt x="47" y="113"/>
                </a:cubicBezTo>
                <a:cubicBezTo>
                  <a:pt x="31" y="138"/>
                  <a:pt x="15" y="151"/>
                  <a:pt x="7" y="180"/>
                </a:cubicBezTo>
                <a:cubicBezTo>
                  <a:pt x="9" y="196"/>
                  <a:pt x="0" y="220"/>
                  <a:pt x="14" y="227"/>
                </a:cubicBezTo>
                <a:cubicBezTo>
                  <a:pt x="97" y="266"/>
                  <a:pt x="197" y="246"/>
                  <a:pt x="289" y="247"/>
                </a:cubicBezTo>
                <a:cubicBezTo>
                  <a:pt x="659" y="253"/>
                  <a:pt x="1030" y="252"/>
                  <a:pt x="1400" y="254"/>
                </a:cubicBezTo>
                <a:cubicBezTo>
                  <a:pt x="1365" y="272"/>
                  <a:pt x="1340" y="302"/>
                  <a:pt x="1307" y="321"/>
                </a:cubicBezTo>
                <a:cubicBezTo>
                  <a:pt x="1277" y="338"/>
                  <a:pt x="1203" y="347"/>
                  <a:pt x="1173" y="348"/>
                </a:cubicBezTo>
                <a:cubicBezTo>
                  <a:pt x="1005" y="352"/>
                  <a:pt x="838" y="352"/>
                  <a:pt x="670" y="354"/>
                </a:cubicBezTo>
                <a:cubicBezTo>
                  <a:pt x="642" y="364"/>
                  <a:pt x="632" y="389"/>
                  <a:pt x="650" y="421"/>
                </a:cubicBezTo>
                <a:cubicBezTo>
                  <a:pt x="653" y="427"/>
                  <a:pt x="664" y="425"/>
                  <a:pt x="670" y="428"/>
                </a:cubicBezTo>
                <a:cubicBezTo>
                  <a:pt x="707" y="448"/>
                  <a:pt x="744" y="461"/>
                  <a:pt x="784" y="475"/>
                </a:cubicBezTo>
                <a:cubicBezTo>
                  <a:pt x="836" y="470"/>
                  <a:pt x="875" y="465"/>
                  <a:pt x="925" y="482"/>
                </a:cubicBezTo>
                <a:cubicBezTo>
                  <a:pt x="946" y="510"/>
                  <a:pt x="964" y="541"/>
                  <a:pt x="985" y="569"/>
                </a:cubicBezTo>
                <a:cubicBezTo>
                  <a:pt x="985" y="570"/>
                  <a:pt x="975" y="628"/>
                  <a:pt x="972" y="636"/>
                </a:cubicBezTo>
                <a:cubicBezTo>
                  <a:pt x="946" y="696"/>
                  <a:pt x="862" y="727"/>
                  <a:pt x="804" y="736"/>
                </a:cubicBezTo>
                <a:cubicBezTo>
                  <a:pt x="726" y="763"/>
                  <a:pt x="644" y="766"/>
                  <a:pt x="563" y="776"/>
                </a:cubicBezTo>
                <a:cubicBezTo>
                  <a:pt x="530" y="780"/>
                  <a:pt x="496" y="785"/>
                  <a:pt x="463" y="790"/>
                </a:cubicBezTo>
                <a:cubicBezTo>
                  <a:pt x="452" y="792"/>
                  <a:pt x="429" y="797"/>
                  <a:pt x="429" y="797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s-ES"/>
          </a:p>
        </p:txBody>
      </p:sp>
      <p:sp>
        <p:nvSpPr>
          <p:cNvPr id="7183" name="Freeform 23"/>
          <p:cNvSpPr>
            <a:spLocks/>
          </p:cNvSpPr>
          <p:nvPr/>
        </p:nvSpPr>
        <p:spPr bwMode="auto">
          <a:xfrm>
            <a:off x="4221163" y="3635375"/>
            <a:ext cx="536575" cy="1212850"/>
          </a:xfrm>
          <a:custGeom>
            <a:avLst/>
            <a:gdLst>
              <a:gd name="T0" fmla="*/ 0 w 348"/>
              <a:gd name="T1" fmla="*/ 0 h 810"/>
              <a:gd name="T2" fmla="*/ 94 w 348"/>
              <a:gd name="T3" fmla="*/ 201 h 810"/>
              <a:gd name="T4" fmla="*/ 214 w 348"/>
              <a:gd name="T5" fmla="*/ 495 h 810"/>
              <a:gd name="T6" fmla="*/ 328 w 348"/>
              <a:gd name="T7" fmla="*/ 743 h 810"/>
              <a:gd name="T8" fmla="*/ 348 w 348"/>
              <a:gd name="T9" fmla="*/ 810 h 8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810"/>
              <a:gd name="T17" fmla="*/ 348 w 348"/>
              <a:gd name="T18" fmla="*/ 810 h 8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810">
                <a:moveTo>
                  <a:pt x="0" y="0"/>
                </a:moveTo>
                <a:cubicBezTo>
                  <a:pt x="27" y="69"/>
                  <a:pt x="65" y="133"/>
                  <a:pt x="94" y="201"/>
                </a:cubicBezTo>
                <a:cubicBezTo>
                  <a:pt x="135" y="298"/>
                  <a:pt x="171" y="399"/>
                  <a:pt x="214" y="495"/>
                </a:cubicBezTo>
                <a:cubicBezTo>
                  <a:pt x="251" y="579"/>
                  <a:pt x="298" y="656"/>
                  <a:pt x="328" y="743"/>
                </a:cubicBezTo>
                <a:cubicBezTo>
                  <a:pt x="333" y="758"/>
                  <a:pt x="348" y="791"/>
                  <a:pt x="348" y="81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s-ES"/>
          </a:p>
        </p:txBody>
      </p:sp>
      <p:pic>
        <p:nvPicPr>
          <p:cNvPr id="7184" name="Picture 24"/>
          <p:cNvPicPr>
            <a:picLocks noChangeAspect="1" noChangeArrowheads="1"/>
          </p:cNvPicPr>
          <p:nvPr/>
        </p:nvPicPr>
        <p:blipFill>
          <a:blip r:embed="rId2" cstate="print"/>
          <a:srcRect l="21527" r="33409"/>
          <a:stretch>
            <a:fillRect/>
          </a:stretch>
        </p:blipFill>
        <p:spPr bwMode="auto">
          <a:xfrm>
            <a:off x="6732588" y="2492375"/>
            <a:ext cx="1789112" cy="2808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7186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7187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 animBg="1"/>
      <p:bldP spid="24584" grpId="0"/>
      <p:bldP spid="24586" grpId="0"/>
      <p:bldP spid="24588" grpId="0" animBg="1"/>
      <p:bldP spid="24590" grpId="0" animBg="1"/>
      <p:bldP spid="24591" grpId="0" animBg="1"/>
      <p:bldP spid="24592" grpId="0" animBg="1"/>
      <p:bldP spid="24593" grpId="0" animBg="1"/>
      <p:bldP spid="24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94150" y="261938"/>
            <a:ext cx="3817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Haettenschweiler" pitchFamily="34" charset="0"/>
              </a:rPr>
              <a:t>COMO ELEMENTO CONFORMANTE DEL DISEÑO ARQUITECTÓNICO.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58888" y="188913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Haettenschweiler" pitchFamily="34" charset="0"/>
              </a:rPr>
              <a:t>LA FUNCION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4213" y="1484313"/>
            <a:ext cx="7848600" cy="4032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Haettenschweiler" pitchFamily="34" charset="0"/>
              </a:rPr>
              <a:t>	NECESIDAD	 	ACTIVIDADES	FUNCION		ESPACIO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547813" y="1989138"/>
            <a:ext cx="1439862" cy="28813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SEGURIDAD DE SALUD</a:t>
            </a:r>
            <a:r>
              <a:rPr lang="es-ES">
                <a:solidFill>
                  <a:schemeClr val="bg1"/>
                </a:solidFill>
                <a:latin typeface="Haettenschweiler" pitchFamily="34" charset="0"/>
              </a:rPr>
              <a:t>		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292725" y="2060575"/>
            <a:ext cx="1223963" cy="703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CURAR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OPERAR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7164388" y="2133600"/>
            <a:ext cx="1152525" cy="341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Haettenschweiler" pitchFamily="34" charset="0"/>
              </a:rPr>
              <a:t>HOSPITAL</a:t>
            </a:r>
          </a:p>
        </p:txBody>
      </p:sp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2" cstate="print"/>
          <a:srcRect t="15225"/>
          <a:stretch>
            <a:fillRect/>
          </a:stretch>
        </p:blipFill>
        <p:spPr bwMode="auto">
          <a:xfrm>
            <a:off x="1403350" y="3213100"/>
            <a:ext cx="5976938" cy="28019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4067175" y="1916113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8203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8204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835150" y="1989138"/>
            <a:ext cx="5689600" cy="1449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800">
                <a:latin typeface="Haettenschweiler" pitchFamily="34" charset="0"/>
              </a:rPr>
              <a:t>GRACIAS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9220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9221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50825" y="260350"/>
            <a:ext cx="2474913" cy="915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gency FB" pitchFamily="34" charset="0"/>
              </a:rPr>
              <a:t>NECESIDADES PSICOLÓGICAS </a:t>
            </a:r>
          </a:p>
          <a:p>
            <a:endParaRPr lang="es-ES" b="1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s-ES">
                <a:solidFill>
                  <a:schemeClr val="bg1"/>
                </a:solidFill>
                <a:latin typeface="Agency FB" pitchFamily="34" charset="0"/>
              </a:rPr>
              <a:t>PERCEPCION: TAMAÑO</a:t>
            </a:r>
          </a:p>
        </p:txBody>
      </p: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4032250" cy="3027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3" cstate="print"/>
          <a:srcRect t="37251" b="5920"/>
          <a:stretch>
            <a:fillRect/>
          </a:stretch>
        </p:blipFill>
        <p:spPr bwMode="auto">
          <a:xfrm>
            <a:off x="5148263" y="3716338"/>
            <a:ext cx="2879725" cy="16351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6126163"/>
            <a:ext cx="4716462" cy="738187"/>
            <a:chOff x="3379" y="3859"/>
            <a:chExt cx="2381" cy="465"/>
          </a:xfrm>
        </p:grpSpPr>
        <p:sp>
          <p:nvSpPr>
            <p:cNvPr id="10246" name="Text Box 2"/>
            <p:cNvSpPr txBox="1">
              <a:spLocks noChangeArrowheads="1"/>
            </p:cNvSpPr>
            <p:nvPr/>
          </p:nvSpPr>
          <p:spPr bwMode="auto">
            <a:xfrm>
              <a:off x="3379" y="3859"/>
              <a:ext cx="156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200">
                  <a:latin typeface="Haettenschweiler" pitchFamily="34" charset="0"/>
                </a:rPr>
                <a:t>ANTROPOMETRIA</a:t>
              </a:r>
            </a:p>
          </p:txBody>
        </p:sp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4797" y="3919"/>
              <a:ext cx="9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chemeClr val="bg1"/>
                  </a:solidFill>
                  <a:latin typeface="Haettenschweiler" pitchFamily="34" charset="0"/>
                </a:rPr>
                <a:t>ARQ. MARÍA  CECILIA TORRES.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463</Words>
  <Application>Microsoft Office PowerPoint</Application>
  <PresentationFormat>Presentación en pantalla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Haettenschweiler</vt:lpstr>
      <vt:lpstr>Agency FB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Cecilia</dc:creator>
  <cp:lastModifiedBy>Usuario</cp:lastModifiedBy>
  <cp:revision>8</cp:revision>
  <dcterms:created xsi:type="dcterms:W3CDTF">2008-07-24T02:15:37Z</dcterms:created>
  <dcterms:modified xsi:type="dcterms:W3CDTF">2012-03-26T11:13:40Z</dcterms:modified>
</cp:coreProperties>
</file>