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256" r:id="rId2"/>
    <p:sldId id="300" r:id="rId3"/>
    <p:sldId id="303" r:id="rId4"/>
    <p:sldId id="308" r:id="rId5"/>
    <p:sldId id="257" r:id="rId6"/>
    <p:sldId id="258" r:id="rId7"/>
    <p:sldId id="304" r:id="rId8"/>
    <p:sldId id="302" r:id="rId9"/>
    <p:sldId id="309" r:id="rId10"/>
    <p:sldId id="301" r:id="rId11"/>
    <p:sldId id="299" r:id="rId12"/>
    <p:sldId id="307" r:id="rId13"/>
    <p:sldId id="272" r:id="rId14"/>
    <p:sldId id="277" r:id="rId15"/>
    <p:sldId id="273" r:id="rId16"/>
    <p:sldId id="274" r:id="rId17"/>
    <p:sldId id="275" r:id="rId18"/>
    <p:sldId id="276" r:id="rId19"/>
    <p:sldId id="260" r:id="rId20"/>
    <p:sldId id="261" r:id="rId21"/>
    <p:sldId id="263" r:id="rId22"/>
    <p:sldId id="264" r:id="rId23"/>
    <p:sldId id="262" r:id="rId24"/>
    <p:sldId id="265" r:id="rId25"/>
    <p:sldId id="266" r:id="rId26"/>
    <p:sldId id="291" r:id="rId27"/>
    <p:sldId id="292" r:id="rId28"/>
    <p:sldId id="267" r:id="rId29"/>
    <p:sldId id="289" r:id="rId30"/>
    <p:sldId id="305" r:id="rId31"/>
    <p:sldId id="306" r:id="rId32"/>
    <p:sldId id="268" r:id="rId33"/>
    <p:sldId id="269" r:id="rId34"/>
    <p:sldId id="270" r:id="rId35"/>
    <p:sldId id="271" r:id="rId36"/>
    <p:sldId id="278" r:id="rId37"/>
    <p:sldId id="279" r:id="rId38"/>
    <p:sldId id="280" r:id="rId39"/>
    <p:sldId id="281" r:id="rId40"/>
    <p:sldId id="282" r:id="rId41"/>
    <p:sldId id="290" r:id="rId42"/>
    <p:sldId id="284" r:id="rId43"/>
    <p:sldId id="285" r:id="rId44"/>
    <p:sldId id="286" r:id="rId45"/>
    <p:sldId id="287" r:id="rId46"/>
    <p:sldId id="296" r:id="rId47"/>
    <p:sldId id="297" r:id="rId48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9AAC7F-E171-4580-AFF3-82AD4F54B9BE}" type="datetimeFigureOut">
              <a:rPr lang="es-ES"/>
              <a:pPr>
                <a:defRPr/>
              </a:pPr>
              <a:t>22/04/2012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D94B68-B1F3-47DE-9F5B-3EEB865B3E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CD61-FC87-4F26-B462-26482251E570}" type="datetimeFigureOut">
              <a:rPr lang="es-PE"/>
              <a:pPr>
                <a:defRPr/>
              </a:pPr>
              <a:t>22/04/2012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C59F-BBA4-446A-BF27-2F568A45068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82675-5387-4659-874D-517597060CC7}" type="datetimeFigureOut">
              <a:rPr lang="es-PE"/>
              <a:pPr>
                <a:defRPr/>
              </a:pPr>
              <a:t>22/04/2012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1880-4F4E-47FD-93EA-6C1830DBAEF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BFCB-CAE5-41A3-9C3D-E430771D5C0B}" type="datetimeFigureOut">
              <a:rPr lang="es-PE"/>
              <a:pPr>
                <a:defRPr/>
              </a:pPr>
              <a:t>22/04/2012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3428-B1C5-400A-807E-FB508B209BF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4AB9-DDA8-414B-8EE8-FBD627E9D25C}" type="datetimeFigureOut">
              <a:rPr lang="es-PE"/>
              <a:pPr>
                <a:defRPr/>
              </a:pPr>
              <a:t>22/04/2012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473B-1F29-42C6-80AF-D8779A0EFEF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EBD0-850E-489D-B532-0A101F1D5C21}" type="datetimeFigureOut">
              <a:rPr lang="es-PE"/>
              <a:pPr>
                <a:defRPr/>
              </a:pPr>
              <a:t>22/04/2012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BE0B-1451-43AD-9EB1-C9E7C77DB38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D51A-995F-4D2B-9C90-47805FC0C92B}" type="datetimeFigureOut">
              <a:rPr lang="es-PE"/>
              <a:pPr>
                <a:defRPr/>
              </a:pPr>
              <a:t>22/04/2012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2AD7-6977-4B66-BBFB-1B5E4C6AAAD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F7AB-B8D0-49EE-92B6-8C2C251FCF5A}" type="datetimeFigureOut">
              <a:rPr lang="es-PE"/>
              <a:pPr>
                <a:defRPr/>
              </a:pPr>
              <a:t>22/04/2012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9451-B190-4011-B6CA-0EB8238EF2B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49BB-A365-4E92-A6E8-A1C9E1929CBA}" type="datetimeFigureOut">
              <a:rPr lang="es-PE"/>
              <a:pPr>
                <a:defRPr/>
              </a:pPr>
              <a:t>22/04/2012</a:t>
            </a:fld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80AF-C875-4FEB-BE6B-324F95959E4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B64FE-D16C-43E5-ADC4-1ED9D6044AEA}" type="datetimeFigureOut">
              <a:rPr lang="es-PE"/>
              <a:pPr>
                <a:defRPr/>
              </a:pPr>
              <a:t>22/04/2012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CC5D-8CF6-46B5-9D74-71C80FC2A49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93BF-A1B5-44CB-AF9E-D5BF5673631C}" type="datetimeFigureOut">
              <a:rPr lang="es-PE"/>
              <a:pPr>
                <a:defRPr/>
              </a:pPr>
              <a:t>22/04/2012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2290-5479-42BF-B154-764A6C0D8E1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E3FFB-3C26-4F0D-AE4E-444ECE8EA7A2}" type="datetimeFigureOut">
              <a:rPr lang="es-PE"/>
              <a:pPr>
                <a:defRPr/>
              </a:pPr>
              <a:t>22/04/2012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11F0-1052-4E16-BA6F-5A552A33AF7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487433-CC26-4DE4-AD34-4E89134C19EC}" type="datetimeFigureOut">
              <a:rPr lang="es-PE"/>
              <a:pPr>
                <a:defRPr/>
              </a:pPr>
              <a:t>22/04/2012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8F73F5-5A0B-49F3-8E49-709BAC3DA4C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s.wikipedia.org/wiki/Archivo:Henri_de_Toulouse-Lautrec_062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hyperlink" Target="http://www.tudecora.com/mueble-de-tv-2p92.jpg" TargetMode="Externa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_KZYjBtEY_rU/SqXHhVTPiiI/AAAAAAAACPA/zsTy_Xs3kLg/s1600-h/dormitorio-jardin-japones-vibel.jpg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lataformaarquitectura.cl/2011/01/17/residencias-broadway-stephen-vitalich-architects/br_050111_11-940x629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539750" y="4508500"/>
            <a:ext cx="7632700" cy="1470025"/>
          </a:xfrm>
        </p:spPr>
        <p:txBody>
          <a:bodyPr/>
          <a:lstStyle/>
          <a:p>
            <a:pPr eaLnBrk="1" hangingPunct="1"/>
            <a:r>
              <a:rPr lang="es-PE" sz="6000" b="1" smtClean="0">
                <a:solidFill>
                  <a:srgbClr val="00B0F0"/>
                </a:solidFill>
              </a:rPr>
              <a:t>DORMITORIOS</a:t>
            </a:r>
          </a:p>
        </p:txBody>
      </p:sp>
      <p:pic>
        <p:nvPicPr>
          <p:cNvPr id="2051" name="Picture 7" descr="http://upload.wikimedia.org/wikipedia/commons/thumb/7/74/Henri_de_Toulouse-Lautrec_062.jpg/220px-Henri_de_Toulouse-Lautrec_06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92725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5 CuadroTexto"/>
          <p:cNvSpPr txBox="1">
            <a:spLocks noChangeArrowheads="1"/>
          </p:cNvSpPr>
          <p:nvPr/>
        </p:nvSpPr>
        <p:spPr bwMode="auto">
          <a:xfrm>
            <a:off x="1331913" y="4076700"/>
            <a:ext cx="396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Henri de Toulouse Lautrec (1893)</a:t>
            </a:r>
          </a:p>
        </p:txBody>
      </p:sp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0" y="6488113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500"/>
              <a:t>DOC. MARIA CECILIA TORRES VARGAS – ARQUITECTA C.A.P. 9898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s-PE" b="1" smtClean="0">
                <a:solidFill>
                  <a:srgbClr val="00B0F0"/>
                </a:solidFill>
              </a:rPr>
              <a:t>DORMITORIO VISUALES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2613" y="2060575"/>
            <a:ext cx="221138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9 Grupo"/>
          <p:cNvGrpSpPr>
            <a:grpSpLocks/>
          </p:cNvGrpSpPr>
          <p:nvPr/>
        </p:nvGrpSpPr>
        <p:grpSpPr bwMode="auto">
          <a:xfrm>
            <a:off x="323850" y="1196975"/>
            <a:ext cx="6199188" cy="5284788"/>
            <a:chOff x="323528" y="1196752"/>
            <a:chExt cx="6198906" cy="5284941"/>
          </a:xfrm>
        </p:grpSpPr>
        <p:pic>
          <p:nvPicPr>
            <p:cNvPr id="1126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1196752"/>
              <a:ext cx="6198906" cy="489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5170" y="6093296"/>
              <a:ext cx="5961045" cy="38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s-PE" b="1" smtClean="0">
                <a:solidFill>
                  <a:srgbClr val="00B0F0"/>
                </a:solidFill>
              </a:rPr>
              <a:t>DORMITORIO CIRCULACIONES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0" y="1052513"/>
            <a:ext cx="7885113" cy="720725"/>
          </a:xfrm>
        </p:spPr>
        <p:txBody>
          <a:bodyPr/>
          <a:lstStyle/>
          <a:p>
            <a:pPr eaLnBrk="1" hangingPunct="1"/>
            <a:r>
              <a:rPr lang="es-ES" sz="2400" smtClean="0"/>
              <a:t>Las circulaciones mínimas serán de 0.60m.</a:t>
            </a:r>
            <a:endParaRPr lang="es-PE" sz="2400" smtClean="0"/>
          </a:p>
        </p:txBody>
      </p:sp>
      <p:pic>
        <p:nvPicPr>
          <p:cNvPr id="12292" name="Picture 8" descr="panero01"/>
          <p:cNvPicPr>
            <a:picLocks noChangeAspect="1" noChangeArrowheads="1"/>
          </p:cNvPicPr>
          <p:nvPr/>
        </p:nvPicPr>
        <p:blipFill>
          <a:blip r:embed="rId2" cstate="print"/>
          <a:srcRect r="48900" b="68900"/>
          <a:stretch>
            <a:fillRect/>
          </a:stretch>
        </p:blipFill>
        <p:spPr bwMode="auto">
          <a:xfrm>
            <a:off x="3348038" y="1773238"/>
            <a:ext cx="39624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panero01"/>
          <p:cNvPicPr>
            <a:picLocks noChangeAspect="1" noChangeArrowheads="1"/>
          </p:cNvPicPr>
          <p:nvPr/>
        </p:nvPicPr>
        <p:blipFill>
          <a:blip r:embed="rId2" cstate="print"/>
          <a:srcRect t="25850" r="35356"/>
          <a:stretch>
            <a:fillRect/>
          </a:stretch>
        </p:blipFill>
        <p:spPr bwMode="auto">
          <a:xfrm>
            <a:off x="0" y="1773238"/>
            <a:ext cx="309245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panero01"/>
          <p:cNvPicPr>
            <a:picLocks noChangeAspect="1" noChangeArrowheads="1"/>
          </p:cNvPicPr>
          <p:nvPr/>
        </p:nvPicPr>
        <p:blipFill>
          <a:blip r:embed="rId2" cstate="print"/>
          <a:srcRect l="64468" t="64577"/>
          <a:stretch>
            <a:fillRect/>
          </a:stretch>
        </p:blipFill>
        <p:spPr bwMode="auto">
          <a:xfrm>
            <a:off x="7197725" y="4076700"/>
            <a:ext cx="19462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iliana\Documents\CORREO\MATERIAL 2\L7 Dormitorio.jpg"/>
          <p:cNvPicPr>
            <a:picLocks noChangeAspect="1" noChangeArrowheads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 bwMode="auto">
          <a:xfrm>
            <a:off x="1403350" y="333375"/>
            <a:ext cx="6234113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Muebles Portobellostreet.es:  Dormitorio Mirror - Mobiliario de Dormitorio - Grandes Diseñadores de Mueb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33375"/>
            <a:ext cx="4824413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3 CuadroTexto"/>
          <p:cNvSpPr txBox="1">
            <a:spLocks noChangeArrowheads="1"/>
          </p:cNvSpPr>
          <p:nvPr/>
        </p:nvSpPr>
        <p:spPr bwMode="auto">
          <a:xfrm>
            <a:off x="1835150" y="6092825"/>
            <a:ext cx="489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DORMITTORIO MIRROR- Christopher Guy.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t3.gstatic.com/images?q=tbn:ANd9GcRaTQc8ldepTfroJTELJTK4p6t-nkN6E21GjbNO_A-3yh9TXt60hwy7RGEM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125538"/>
            <a:ext cx="489743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707904" y="5229200"/>
            <a:ext cx="1721882" cy="63094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FUTON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ww.minuevohogar.cl/wp-content/uploads/2009/07/cama_p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7808912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3.bp.blogspot.com/_KZYjBtEY_rU/SnMFgUs0eMI/AAAAAAAABgs/7i7azYZqEHQ/s400/dormitorio-blanco-Restraint+-+Bedroom+-+Designer+Cori+Cordero+-+Architectural+Dig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92150"/>
            <a:ext cx="661352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farm4.static.flickr.com/3592/3447699805_b1d0c1be4d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76250"/>
            <a:ext cx="57610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decorablog.com/wp-content/2009/12/cama2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052513"/>
            <a:ext cx="64516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revistagrandesesloras.com/images/stories/Foto3_op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7488237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483768" y="5877272"/>
            <a:ext cx="3834063" cy="63094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CAMA TIPO ISLA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r>
              <a:rPr lang="es-PE" sz="4000" b="1" smtClean="0">
                <a:solidFill>
                  <a:srgbClr val="00B0F0"/>
                </a:solidFill>
              </a:rPr>
              <a:t>DIMENSIONES ANTROPOMETRICAS NECESARIAS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00213"/>
            <a:ext cx="568642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E" sz="4800" b="1" smtClean="0">
                <a:solidFill>
                  <a:srgbClr val="00B0F0"/>
                </a:solidFill>
              </a:rPr>
              <a:t>MOBILIARIO ADICIONAL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75138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s-PE" smtClean="0"/>
              <a:t>También se pueden integrar otros muebles para este ambiente como:</a:t>
            </a:r>
          </a:p>
          <a:p>
            <a:pPr algn="just" eaLnBrk="1" hangingPunct="1">
              <a:lnSpc>
                <a:spcPct val="150000"/>
              </a:lnSpc>
            </a:pPr>
            <a:r>
              <a:rPr lang="es-PE" smtClean="0"/>
              <a:t>Roperos o armarios, closets, cómodas, desayunador, banquetas, centro de entretenimiento, escritorio, baúles, entre otros.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ENDO MUEBLES BRASILEROS ROPE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14438"/>
            <a:ext cx="3071813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://www.mercadolibre.com.ec/jm/img?s=MEC&amp;f=3806023_2191.jpg&amp;v=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214438"/>
            <a:ext cx="3929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3 CuadroTexto"/>
          <p:cNvSpPr txBox="1">
            <a:spLocks noChangeArrowheads="1"/>
          </p:cNvSpPr>
          <p:nvPr/>
        </p:nvSpPr>
        <p:spPr bwMode="auto">
          <a:xfrm>
            <a:off x="3286125" y="5429250"/>
            <a:ext cx="2230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2400" b="1">
                <a:latin typeface="Calibri" pitchFamily="34" charset="0"/>
              </a:rPr>
              <a:t>ROPEROS</a:t>
            </a:r>
          </a:p>
          <a:p>
            <a:r>
              <a:rPr lang="es-PE" sz="2000">
                <a:latin typeface="Calibri" pitchFamily="34" charset="0"/>
              </a:rPr>
              <a:t>Aprox. .50 de fondo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techels.com/images/residential_clos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86188"/>
            <a:ext cx="4000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http://www.carpinteriariobravo.com/100_2281-peque.jpg/100_2281-peque-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071563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CLOSETS EN HERMOSIL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8"/>
            <a:ext cx="35718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4 CuadroTexto"/>
          <p:cNvSpPr txBox="1">
            <a:spLocks noChangeArrowheads="1"/>
          </p:cNvSpPr>
          <p:nvPr/>
        </p:nvSpPr>
        <p:spPr bwMode="auto">
          <a:xfrm>
            <a:off x="928688" y="5857875"/>
            <a:ext cx="1373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2400" b="1">
                <a:latin typeface="Calibri" pitchFamily="34" charset="0"/>
              </a:rPr>
              <a:t>CLOSETS</a:t>
            </a:r>
          </a:p>
          <a:p>
            <a:r>
              <a:rPr lang="es-PE">
                <a:latin typeface="Calibri" pitchFamily="34" charset="0"/>
              </a:rPr>
              <a:t>.60 de fondo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nes.solostocks.com/z1_3742516/mesitas-como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57188"/>
            <a:ext cx="3357562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comoda-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357188"/>
            <a:ext cx="27241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comoda-modelo-epoca-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3786188"/>
            <a:ext cx="27876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comoda-en-madera-de-pino-61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4488" y="3786188"/>
            <a:ext cx="2662237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5 CuadroTexto"/>
          <p:cNvSpPr txBox="1">
            <a:spLocks noChangeArrowheads="1"/>
          </p:cNvSpPr>
          <p:nvPr/>
        </p:nvSpPr>
        <p:spPr bwMode="auto">
          <a:xfrm>
            <a:off x="3643313" y="3357563"/>
            <a:ext cx="15509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2400" b="1">
                <a:latin typeface="Calibri" pitchFamily="34" charset="0"/>
              </a:rPr>
              <a:t>COMODAS</a:t>
            </a:r>
          </a:p>
          <a:p>
            <a:r>
              <a:rPr lang="es-PE">
                <a:latin typeface="Calibri" pitchFamily="34" charset="0"/>
              </a:rPr>
              <a:t>Entre .40 y .50</a:t>
            </a:r>
          </a:p>
          <a:p>
            <a:r>
              <a:rPr lang="es-PE">
                <a:latin typeface="Calibri" pitchFamily="34" charset="0"/>
              </a:rPr>
              <a:t>de  fondo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1.bp.blogspot.com/_KZYjBtEY_rU/SoSDSVM5b8I/AAAAAAAABrk/9bKd2uCidjM/s400/dormitorio-antidepresivo-amari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357313"/>
            <a:ext cx="43037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2.bp.blogspot.com/_KZYjBtEY_rU/SlPF582VOtI/AAAAAAAABbk/BZkMmSThNZU/s400/dormitorio-blanco-azul-recamara-relaja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214688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http://1.bp.blogspot.com/_KZYjBtEY_rU/SjRHn2aD7iI/AAAAAAAABYs/HgO12X0ow_Q/s400/dormitorio_vinilo_adhesivo_caligrafia_hotel_dco_karim_chama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57188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4 CuadroTexto"/>
          <p:cNvSpPr txBox="1">
            <a:spLocks noChangeArrowheads="1"/>
          </p:cNvSpPr>
          <p:nvPr/>
        </p:nvSpPr>
        <p:spPr bwMode="auto">
          <a:xfrm>
            <a:off x="4857750" y="5786438"/>
            <a:ext cx="22447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2400" b="1">
                <a:latin typeface="Calibri" pitchFamily="34" charset="0"/>
              </a:rPr>
              <a:t>DESAYUNADOR</a:t>
            </a:r>
          </a:p>
          <a:p>
            <a:r>
              <a:rPr lang="es-PE">
                <a:latin typeface="Calibri" pitchFamily="34" charset="0"/>
              </a:rPr>
              <a:t>Mesa .90 de diámetro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1.bp.blogspot.com/_KZYjBtEY_rU/SMH509HiK9I/AAAAAAAAAks/y0TKVPurZe8/s400/pie-de-cama-baul-mueble-dormitorio-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85750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1.bp.blogspot.com/_KZYjBtEY_rU/SMH57DrVVSI/AAAAAAAAAk0/zlpxvAIYm34/s400/pie-de-cama-baul-madera-color-oscu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85750"/>
            <a:ext cx="28479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http://2.bp.blogspot.com/_KZYjBtEY_rU/SMH9HCVCxaI/AAAAAAAAAlE/fGiD2-ExmHw/s400/pie-de-cama-so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027488"/>
            <a:ext cx="271462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http://3.bp.blogspot.com/_KZYjBtEY_rU/Sf7wGbLxweI/AAAAAAAABPc/LHnqIllweys/s400/decoracion_de_recama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143375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5 CuadroTexto"/>
          <p:cNvSpPr txBox="1">
            <a:spLocks noChangeArrowheads="1"/>
          </p:cNvSpPr>
          <p:nvPr/>
        </p:nvSpPr>
        <p:spPr bwMode="auto">
          <a:xfrm>
            <a:off x="3214688" y="3286125"/>
            <a:ext cx="37163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2400" b="1">
                <a:latin typeface="Calibri" pitchFamily="34" charset="0"/>
              </a:rPr>
              <a:t>BANQUETAS Y BAULES</a:t>
            </a:r>
          </a:p>
          <a:p>
            <a:r>
              <a:rPr lang="es-PE">
                <a:latin typeface="Calibri" pitchFamily="34" charset="0"/>
              </a:rPr>
              <a:t>.50  de fondo y largo menor a la cama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ueble para tv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33337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muebles para tv foto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428625"/>
            <a:ext cx="33337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mueble tv fot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71475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http://www.tudecora.com/mueble-de-tv-2p9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75" y="3505200"/>
            <a:ext cx="27860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5 CuadroTexto"/>
          <p:cNvSpPr txBox="1">
            <a:spLocks noChangeArrowheads="1"/>
          </p:cNvSpPr>
          <p:nvPr/>
        </p:nvSpPr>
        <p:spPr bwMode="auto">
          <a:xfrm>
            <a:off x="2928938" y="2714625"/>
            <a:ext cx="351631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2000" b="1">
                <a:latin typeface="Calibri" pitchFamily="34" charset="0"/>
              </a:rPr>
              <a:t>CENTRO DE ENTRETENIMIENTO</a:t>
            </a:r>
          </a:p>
          <a:p>
            <a:r>
              <a:rPr lang="es-PE" sz="2000" b="1">
                <a:latin typeface="Calibri" pitchFamily="34" charset="0"/>
              </a:rPr>
              <a:t>MESA DE TELEVISION</a:t>
            </a:r>
          </a:p>
          <a:p>
            <a:r>
              <a:rPr lang="es-PE">
                <a:latin typeface="Calibri" pitchFamily="34" charset="0"/>
              </a:rPr>
              <a:t>.30  de  fondo</a:t>
            </a:r>
          </a:p>
          <a:p>
            <a:r>
              <a:rPr lang="es-PE">
                <a:latin typeface="Calibri" pitchFamily="34" charset="0"/>
              </a:rPr>
              <a:t>.50 de fondo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decoraestilo.com/files/12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000250"/>
            <a:ext cx="43878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escritorio totem de Tumide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3786188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3 CuadroTexto"/>
          <p:cNvSpPr txBox="1">
            <a:spLocks noChangeArrowheads="1"/>
          </p:cNvSpPr>
          <p:nvPr/>
        </p:nvSpPr>
        <p:spPr bwMode="auto">
          <a:xfrm>
            <a:off x="4214813" y="4857750"/>
            <a:ext cx="4362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2400" b="1">
                <a:latin typeface="Calibri" pitchFamily="34" charset="0"/>
              </a:rPr>
              <a:t>ESCRITORIO</a:t>
            </a:r>
          </a:p>
          <a:p>
            <a:r>
              <a:rPr lang="es-PE" sz="2400" b="1">
                <a:latin typeface="Calibri" pitchFamily="34" charset="0"/>
              </a:rPr>
              <a:t> MODULO PARA COMPUTADORA</a:t>
            </a:r>
          </a:p>
          <a:p>
            <a:r>
              <a:rPr lang="es-PE" sz="2400" b="1">
                <a:latin typeface="Calibri" pitchFamily="34" charset="0"/>
              </a:rPr>
              <a:t>1.20 x .50 aprox.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s-PE" b="1" smtClean="0">
                <a:solidFill>
                  <a:srgbClr val="CC0099"/>
                </a:solidFill>
              </a:rPr>
              <a:t>DORMITORIOS SECUNDARIOS</a:t>
            </a:r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s-PE" sz="2500" smtClean="0"/>
              <a:t>Estos son los destinados a los hijos, puede ser que dispongan de baño, pero lo mas normal es que tengan que compartir un baño con los demás dormitorios.</a:t>
            </a:r>
          </a:p>
          <a:p>
            <a:pPr algn="just" eaLnBrk="1" hangingPunct="1">
              <a:lnSpc>
                <a:spcPct val="150000"/>
              </a:lnSpc>
            </a:pPr>
            <a:r>
              <a:rPr lang="es-PE" sz="2500" smtClean="0"/>
              <a:t>Por lo tanto, lo ideal es que se encuentren todos en una misma zona y con fácil acceso al  baño.</a:t>
            </a:r>
          </a:p>
          <a:p>
            <a:pPr algn="just" eaLnBrk="1" hangingPunct="1">
              <a:lnSpc>
                <a:spcPct val="150000"/>
              </a:lnSpc>
            </a:pPr>
            <a:r>
              <a:rPr lang="es-PE" sz="2500" smtClean="0"/>
              <a:t>La elección y distribución del mobiliario dependerá de la edad y del numero de niños o jóvenes por habitación.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s-PE" sz="4800" b="1" smtClean="0">
                <a:solidFill>
                  <a:srgbClr val="CC0099"/>
                </a:solidFill>
              </a:rPr>
              <a:t>MOBILIARIO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500" dirty="0" smtClean="0"/>
              <a:t>El mobiliario básico también es una cama y una mesa de apoyo, es decir un velador.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500" dirty="0" smtClean="0"/>
              <a:t>Aquí también podemos incluir: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500" dirty="0" smtClean="0"/>
              <a:t>Closet, ropero, estantes altos y bajos, escritorio, mueble para computadora, tocador, baúles para juguetes, cuna, cambiadores, entre otros.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500" dirty="0" smtClean="0"/>
              <a:t>Las dimensiones de las camas serán de 0.90m. /1.10m. de ancho x 1.95m. de largo.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500" dirty="0" smtClean="0"/>
              <a:t>Cunas = 0.60m. de ancho x 1.20m. de largo.</a:t>
            </a:r>
            <a:endParaRPr lang="es-PE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468313" y="3860800"/>
            <a:ext cx="7632700" cy="1470025"/>
          </a:xfrm>
        </p:spPr>
        <p:txBody>
          <a:bodyPr/>
          <a:lstStyle/>
          <a:p>
            <a:pPr eaLnBrk="1" hangingPunct="1"/>
            <a:r>
              <a:rPr lang="es-PE" sz="6000" b="1" smtClean="0">
                <a:solidFill>
                  <a:srgbClr val="00B0F0"/>
                </a:solidFill>
              </a:rPr>
              <a:t>DORMITORIOS</a:t>
            </a:r>
          </a:p>
        </p:txBody>
      </p:sp>
      <p:pic>
        <p:nvPicPr>
          <p:cNvPr id="4099" name="Picture 5" descr="http://www.kuviajes.com/wp-content/uploads/2010/04/tivoliecoresidencespf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7701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s-PE" sz="4800" b="1" smtClean="0">
                <a:solidFill>
                  <a:srgbClr val="CC0099"/>
                </a:solidFill>
              </a:rPr>
              <a:t>DORMITORIO- CIRCULACIÓN</a:t>
            </a:r>
          </a:p>
        </p:txBody>
      </p:sp>
      <p:pic>
        <p:nvPicPr>
          <p:cNvPr id="31747" name="Picture 4" descr="151"/>
          <p:cNvPicPr>
            <a:picLocks noChangeAspect="1" noChangeArrowheads="1"/>
          </p:cNvPicPr>
          <p:nvPr/>
        </p:nvPicPr>
        <p:blipFill>
          <a:blip r:embed="rId2" cstate="print"/>
          <a:srcRect l="-1605" t="1050" r="35797" b="59052"/>
          <a:stretch>
            <a:fillRect/>
          </a:stretch>
        </p:blipFill>
        <p:spPr bwMode="auto">
          <a:xfrm>
            <a:off x="0" y="2636838"/>
            <a:ext cx="4554538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151"/>
          <p:cNvPicPr>
            <a:picLocks noChangeAspect="1" noChangeArrowheads="1"/>
          </p:cNvPicPr>
          <p:nvPr/>
        </p:nvPicPr>
        <p:blipFill>
          <a:blip r:embed="rId2" cstate="print"/>
          <a:srcRect t="57748" r="37708" b="5501"/>
          <a:stretch>
            <a:fillRect/>
          </a:stretch>
        </p:blipFill>
        <p:spPr bwMode="auto">
          <a:xfrm>
            <a:off x="4643438" y="1196975"/>
            <a:ext cx="4164012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151"/>
          <p:cNvPicPr>
            <a:picLocks noChangeAspect="1" noChangeArrowheads="1"/>
          </p:cNvPicPr>
          <p:nvPr/>
        </p:nvPicPr>
        <p:blipFill>
          <a:blip r:embed="rId2" cstate="print"/>
          <a:srcRect l="62292" t="78349" b="5901"/>
          <a:stretch>
            <a:fillRect/>
          </a:stretch>
        </p:blipFill>
        <p:spPr bwMode="auto">
          <a:xfrm>
            <a:off x="6254750" y="5013325"/>
            <a:ext cx="28892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s-PE" sz="4000" b="1" smtClean="0">
                <a:solidFill>
                  <a:srgbClr val="CC0099"/>
                </a:solidFill>
              </a:rPr>
              <a:t>DORMITORIO- ALTURA MOBILIARIO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 l="45676" t="67720" r="33327" b="9280"/>
          <a:stretch>
            <a:fillRect/>
          </a:stretch>
        </p:blipFill>
        <p:spPr bwMode="auto">
          <a:xfrm>
            <a:off x="2555875" y="4508500"/>
            <a:ext cx="34321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 l="45615" t="42741" r="33327" b="31218"/>
          <a:stretch>
            <a:fillRect/>
          </a:stretch>
        </p:blipFill>
        <p:spPr bwMode="auto">
          <a:xfrm>
            <a:off x="0" y="1196975"/>
            <a:ext cx="39243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 l="45552" t="18480" r="33327" b="57356"/>
          <a:stretch>
            <a:fillRect/>
          </a:stretch>
        </p:blipFill>
        <p:spPr bwMode="auto">
          <a:xfrm>
            <a:off x="5003800" y="1196975"/>
            <a:ext cx="41402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 cstate="print"/>
          <a:srcRect l="34650" t="75281" r="54849" b="9280"/>
          <a:stretch>
            <a:fillRect/>
          </a:stretch>
        </p:blipFill>
        <p:spPr bwMode="auto">
          <a:xfrm>
            <a:off x="6353175" y="4292600"/>
            <a:ext cx="27908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3.bp.blogspot.com/_KZYjBtEY_rU/SlphEiNchiI/AAAAAAAABfU/R6mzjxKxFxI/s400/dormitorios_infantiles_con_murales_habitaciones_empapeladas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76238"/>
            <a:ext cx="4357687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http://4.bp.blogspot.com/_KZYjBtEY_rU/SlphFrQVStI/AAAAAAAABfc/PAxAXLsnUyU/s400/dormitorios_infantiles_con_murales_habitaciones_empapeladas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666875"/>
            <a:ext cx="36433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4.bp.blogspot.com/_KZYjBtEY_rU/SnMHlkjoPaI/AAAAAAAABg8/pPyzEWup240/s400/cuarto-morado-Girls-Bedroom-and-Living-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14313"/>
            <a:ext cx="414337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http://4.bp.blogspot.com/_KZYjBtEY_rU/SlphGMczGQI/AAAAAAAABfs/etzxWCu3yAk/s400/recamara_roja_dormitorio_con_vinilos_adhesiv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00438"/>
            <a:ext cx="3952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1.bp.blogspot.com/_KZYjBtEY_rU/Spc3giyZx9I/AAAAAAAAB8w/71UmiCVvZQU/s400/recamara-fucsia-rosa-adolesce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143125"/>
            <a:ext cx="40005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http://3.bp.blogspot.com/_KZYjBtEY_rU/Spc4RpwDAkI/AAAAAAAAB84/3ecdva1oDd8/s400/habitacion-juvenil-fucsia-r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143000"/>
            <a:ext cx="428625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1.bp.blogspot.com/_KZYjBtEY_rU/SoiDaq3Ii4I/AAAAAAAABuI/pTUGj1ruCcQ/s400/dormitorio-rosado-plata-children-rooms-pink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285750"/>
            <a:ext cx="44005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 descr="http://4.bp.blogspot.com/_KZYjBtEY_rU/SqXHhVTPiiI/AAAAAAAACPA/zsTy_Xs3kLg/s400/dormitorio-jardin-japones-vibe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3643313"/>
            <a:ext cx="48815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1.bp.blogspot.com/_KZYjBtEY_rU/SpcrhG-TzEI/AAAAAAAAB8Y/_I0ttdSR034/s400/cuarto-juvenil-con-escritorio-y-computad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378618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http://3.bp.blogspot.com/_KZYjBtEY_rU/Sn5AmgREalI/AAAAAAAABok/DZH6HzUpvn0/s400/karim_chaman_dormitorio_naranja_mor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463" y="3429000"/>
            <a:ext cx="44196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4.bp.blogspot.com/_KZYjBtEY_rU/SnsGYlXQ6bI/AAAAAAAABm8/aYFGR0lg_CM/s400/dormitorios-juveniles-blanco-turquesa-verde-manz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http://1.bp.blogspot.com/_KZYjBtEY_rU/SnsGGuatMCI/AAAAAAAABm0/yYbEqAfruQQ/s400/dormitorio_chica_verde_rosa_Interior_Design_by_gderkesh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357563"/>
            <a:ext cx="464343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1.bp.blogspot.com/_KZYjBtEY_rU/Sn4XQeTDNMI/AAAAAAAABoU/jHtwnsVP1MA/s400/fresa-chocolate-dormitorio-infantil-juven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http://3.bp.blogspot.com/_KZYjBtEY_rU/SbprRXYJy4I/AAAAAAAABHA/Q9Q8k1FiCcw/s400/recamara-infantil-naranja-verde-dormitorios-contemporaneos-ninos-g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3550" y="3214688"/>
            <a:ext cx="46085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4.bp.blogspot.com/_KZYjBtEY_rU/SLgLB0FS3LI/AAAAAAAAAbc/j3Nk5tS7IQw/s400/cama-barco-ni%C3%B1os-cama-bote-para-chic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37131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http://www.artmobel.com/fotos/big_47_H_202Cus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163" y="3000375"/>
            <a:ext cx="4764087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785225" cy="1470025"/>
          </a:xfrm>
        </p:spPr>
        <p:txBody>
          <a:bodyPr/>
          <a:lstStyle/>
          <a:p>
            <a:pPr eaLnBrk="1" hangingPunct="1"/>
            <a:r>
              <a:rPr lang="es-PE" sz="3500" b="1" smtClean="0">
                <a:solidFill>
                  <a:srgbClr val="00B0F0"/>
                </a:solidFill>
              </a:rPr>
              <a:t>DIMENSIONES MINIMAS DE UN DORMITORIO SEGÚN EL R.N.E. PARA HOSPEDAJE.</a:t>
            </a:r>
          </a:p>
        </p:txBody>
      </p:sp>
      <p:grpSp>
        <p:nvGrpSpPr>
          <p:cNvPr id="5123" name="5 Grupo"/>
          <p:cNvGrpSpPr>
            <a:grpSpLocks/>
          </p:cNvGrpSpPr>
          <p:nvPr/>
        </p:nvGrpSpPr>
        <p:grpSpPr bwMode="auto">
          <a:xfrm>
            <a:off x="395288" y="1844675"/>
            <a:ext cx="8280400" cy="2879725"/>
            <a:chOff x="-1188640" y="1781200"/>
            <a:chExt cx="12249744" cy="2367880"/>
          </a:xfrm>
        </p:grpSpPr>
        <p:pic>
          <p:nvPicPr>
            <p:cNvPr id="51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300" t="60480" r="4451" b="23561"/>
            <a:stretch>
              <a:fillRect/>
            </a:stretch>
          </p:blipFill>
          <p:spPr bwMode="auto">
            <a:xfrm>
              <a:off x="-1188640" y="2780928"/>
              <a:ext cx="1224136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300" t="24359" r="4451" b="63979"/>
            <a:stretch>
              <a:fillRect/>
            </a:stretch>
          </p:blipFill>
          <p:spPr bwMode="auto">
            <a:xfrm>
              <a:off x="-1180256" y="1781200"/>
              <a:ext cx="12241360" cy="99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abitación infant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http://www.momentodecoracion.com.ar/wp-content/uploads/2009/01/foto-dormitorio-bebe-ecuad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421481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Loading imag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2" descr="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571625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ormitorio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42862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dormitorio-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3" y="3429000"/>
            <a:ext cx="40957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ormitorio adolesc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428625"/>
            <a:ext cx="6643687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Loading imag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6" descr="Loading imag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8913" y="3929063"/>
            <a:ext cx="474027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Loading imag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44989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Loading imag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462338"/>
            <a:ext cx="4357687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088" y="0"/>
            <a:ext cx="4760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6" descr="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48188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1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5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0099"/>
          </a:solidFill>
        </p:spPr>
        <p:txBody>
          <a:bodyPr/>
          <a:lstStyle/>
          <a:p>
            <a:pPr eaLnBrk="1" hangingPunct="1"/>
            <a:r>
              <a:rPr lang="es-PE" b="1" smtClean="0">
                <a:solidFill>
                  <a:srgbClr val="00B0F0"/>
                </a:solidFill>
              </a:rPr>
              <a:t>DORMITORIO - DEFINICION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157788"/>
          </a:xfrm>
          <a:blipFill dpi="0" rotWithShape="1">
            <a:blip r:embed="rId2" cstate="print">
              <a:alphaModFix amt="12000"/>
            </a:blip>
            <a:srcRect/>
            <a:stretch>
              <a:fillRect/>
            </a:stretch>
          </a:blipFill>
        </p:spPr>
        <p:txBody>
          <a:bodyPr/>
          <a:lstStyle/>
          <a:p>
            <a:pPr algn="just" eaLnBrk="1" hangingPunct="1"/>
            <a:r>
              <a:rPr lang="es-ES" sz="2400" smtClean="0"/>
              <a:t>Espacio al interior de una vivienda cuya función principal es dormir.</a:t>
            </a:r>
          </a:p>
          <a:p>
            <a:pPr algn="just" eaLnBrk="1" hangingPunct="1"/>
            <a:r>
              <a:rPr lang="es-ES" sz="2400" smtClean="0"/>
              <a:t>Otras denominaciones: Alcoba, habitación, cuarto de dormir. </a:t>
            </a:r>
          </a:p>
          <a:p>
            <a:pPr algn="just" eaLnBrk="1" hangingPunct="1"/>
            <a:r>
              <a:rPr lang="es-ES" sz="2400" smtClean="0"/>
              <a:t>Características.</a:t>
            </a:r>
          </a:p>
          <a:p>
            <a:pPr algn="just" eaLnBrk="1" hangingPunct="1">
              <a:buFont typeface="Arial" charset="0"/>
              <a:buNone/>
            </a:pPr>
            <a:r>
              <a:rPr lang="es-ES" sz="2400" smtClean="0"/>
              <a:t>	</a:t>
            </a:r>
            <a:r>
              <a:rPr lang="es-ES" sz="2400" b="1" smtClean="0">
                <a:solidFill>
                  <a:srgbClr val="00B0F0"/>
                </a:solidFill>
              </a:rPr>
              <a:t>Zona Intima: </a:t>
            </a:r>
            <a:r>
              <a:rPr lang="es-ES" sz="2400" smtClean="0"/>
              <a:t>Debe estar situada en el sector mas tranquilo de la casa, apartada de ruidos exteriores o interiores (lavadoras, secadora, entradas y salidas de la vivienda).</a:t>
            </a:r>
          </a:p>
          <a:p>
            <a:pPr algn="just" eaLnBrk="1" hangingPunct="1">
              <a:buFont typeface="Arial" charset="0"/>
              <a:buNone/>
            </a:pPr>
            <a:r>
              <a:rPr lang="es-ES" sz="2400" smtClean="0"/>
              <a:t>	En lo posible debe estar relacionada directamente con  los SSHH, o por lo menos tener fácil acceso  a él.</a:t>
            </a:r>
          </a:p>
          <a:p>
            <a:pPr algn="just" eaLnBrk="1" hangingPunct="1"/>
            <a:r>
              <a:rPr lang="es-ES" sz="2400" smtClean="0"/>
              <a:t>Buena iluminación y ventilación (en lo posible la ventana debe dar a uno de los lados de la cama).</a:t>
            </a:r>
          </a:p>
          <a:p>
            <a:pPr algn="just" eaLnBrk="1" hangingPunct="1"/>
            <a:r>
              <a:rPr lang="es-ES" sz="2400" smtClean="0"/>
              <a:t>Tipos: Principal y Secundario(s).</a:t>
            </a:r>
            <a:endParaRPr lang="es-PE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Residencias Broadway / Stephen Vitalich Architects Residencias Broadway / Stephen Vitalich Architec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6350"/>
            <a:ext cx="6443663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4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s-PE" b="1" smtClean="0">
                <a:solidFill>
                  <a:srgbClr val="00B0F0"/>
                </a:solidFill>
              </a:rPr>
              <a:t>DORMITORIO PRINCIPAL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067175" y="1125538"/>
            <a:ext cx="5076825" cy="4464050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500" dirty="0" smtClean="0"/>
              <a:t>Este dormitorio generalmente es un ambiente compartido por dos personas.</a:t>
            </a: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500" dirty="0" smtClean="0"/>
              <a:t>El mobiliario necesario en este ambiente está compuesto por una cama, cabecera, mesa de apoyo o mesas de noche, closet.</a:t>
            </a: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500" dirty="0" smtClean="0"/>
              <a:t>Mobiliario complementario: Sillón, cómoda, escritorio, estantes, aparador, centro de entretenimiento o mesa para televisión.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s-PE" b="1" smtClean="0">
                <a:solidFill>
                  <a:srgbClr val="00B0F0"/>
                </a:solidFill>
              </a:rPr>
              <a:t>DORMITORIO DIMENSIONES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1008062"/>
          </a:xfrm>
        </p:spPr>
        <p:txBody>
          <a:bodyPr/>
          <a:lstStyle/>
          <a:p>
            <a:pPr eaLnBrk="1" hangingPunct="1"/>
            <a:r>
              <a:rPr lang="es-ES" sz="2400" smtClean="0"/>
              <a:t>Dimensiones mínimas según R.N.E.: 3.00m. x 3.00m.</a:t>
            </a:r>
          </a:p>
          <a:p>
            <a:pPr eaLnBrk="1" hangingPunct="1"/>
            <a:r>
              <a:rPr lang="es-ES" sz="2400" smtClean="0"/>
              <a:t>Las circulaciones mínimas serán de 0.60m.</a:t>
            </a:r>
            <a:endParaRPr lang="es-PE" sz="240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33600"/>
            <a:ext cx="450056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846388"/>
            <a:ext cx="2700337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0099"/>
          </a:solidFill>
        </p:spPr>
        <p:txBody>
          <a:bodyPr/>
          <a:lstStyle/>
          <a:p>
            <a:pPr eaLnBrk="1" hangingPunct="1"/>
            <a:r>
              <a:rPr lang="es-PE" sz="4000" b="1" smtClean="0">
                <a:solidFill>
                  <a:srgbClr val="00B0F0"/>
                </a:solidFill>
              </a:rPr>
              <a:t>DORMITORIO PRINCIPAL DIMENSIONES.</a:t>
            </a:r>
          </a:p>
        </p:txBody>
      </p:sp>
      <p:sp>
        <p:nvSpPr>
          <p:cNvPr id="9219" name="5 Marcador de contenido"/>
          <p:cNvSpPr>
            <a:spLocks noGrp="1"/>
          </p:cNvSpPr>
          <p:nvPr>
            <p:ph idx="1"/>
          </p:nvPr>
        </p:nvSpPr>
        <p:spPr>
          <a:xfrm>
            <a:off x="684213" y="1341438"/>
            <a:ext cx="7775575" cy="5183187"/>
          </a:xfrm>
        </p:spPr>
        <p:txBody>
          <a:bodyPr/>
          <a:lstStyle/>
          <a:p>
            <a:pPr algn="just" eaLnBrk="1" hangingPunct="1"/>
            <a:r>
              <a:rPr lang="es-PE" sz="2500" smtClean="0"/>
              <a:t>Las dimensiones de las camas pueden ser: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>
                <a:solidFill>
                  <a:srgbClr val="CC0099"/>
                </a:solidFill>
              </a:rPr>
              <a:t>UNA PLAZA: 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Ancho	= 0.90 m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Largo	= 1.80/ 2.00 m. (esta última medida puede considerarse especial, pero ya se encuentra en tiendas).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>
                <a:solidFill>
                  <a:srgbClr val="CC0099"/>
                </a:solidFill>
              </a:rPr>
              <a:t>PLAZA Y MEDIA</a:t>
            </a:r>
            <a:endParaRPr lang="es-ES" sz="2500" smtClean="0"/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Ancho 	= 1.10m. 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Largo  	= 1.95/2.00 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4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0099"/>
          </a:solidFill>
        </p:spPr>
        <p:txBody>
          <a:bodyPr/>
          <a:lstStyle/>
          <a:p>
            <a:pPr eaLnBrk="1" hangingPunct="1"/>
            <a:r>
              <a:rPr lang="es-PE" sz="4000" b="1" smtClean="0">
                <a:solidFill>
                  <a:srgbClr val="00B0F0"/>
                </a:solidFill>
              </a:rPr>
              <a:t>DORMITORIO PRINCIPAL DIMENSIONES.</a:t>
            </a:r>
          </a:p>
        </p:txBody>
      </p:sp>
      <p:sp>
        <p:nvSpPr>
          <p:cNvPr id="10243" name="5 Marcador de contenido"/>
          <p:cNvSpPr>
            <a:spLocks noGrp="1"/>
          </p:cNvSpPr>
          <p:nvPr>
            <p:ph idx="1"/>
          </p:nvPr>
        </p:nvSpPr>
        <p:spPr>
          <a:xfrm>
            <a:off x="684213" y="1341438"/>
            <a:ext cx="7775575" cy="5183187"/>
          </a:xfrm>
        </p:spPr>
        <p:txBody>
          <a:bodyPr/>
          <a:lstStyle/>
          <a:p>
            <a:pPr algn="just" eaLnBrk="1" hangingPunct="1"/>
            <a:r>
              <a:rPr lang="es-PE" sz="2500" smtClean="0"/>
              <a:t>Las dimensiones de las camas pueden ser: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>
                <a:solidFill>
                  <a:srgbClr val="CC0099"/>
                </a:solidFill>
              </a:rPr>
              <a:t>DOS PLAZAS: 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Ancho	= 1.35 m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Largo	= 1.80/ 2.00 m. (esta última medida puede considerarse especial, pero ya se encuentra en tiendas).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>
                <a:solidFill>
                  <a:srgbClr val="CC0099"/>
                </a:solidFill>
              </a:rPr>
              <a:t>QUEEN</a:t>
            </a:r>
            <a:r>
              <a:rPr lang="es-ES" sz="2500" smtClean="0"/>
              <a:t> o 2 plazas y media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Ancho 	= 1.50mts. a 1.80m. 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Largo  	= 1.90/2.00 m. 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>
                <a:solidFill>
                  <a:srgbClr val="CC0099"/>
                </a:solidFill>
              </a:rPr>
              <a:t>KING SIZE: </a:t>
            </a:r>
            <a:r>
              <a:rPr lang="es-ES" sz="2500" smtClean="0"/>
              <a:t>Es del ancho de 2 camas individuales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Ancho	= 2.00m. </a:t>
            </a:r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	Largo	= 2.00m.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455</Words>
  <Application>Microsoft Office PowerPoint</Application>
  <PresentationFormat>Presentación en pantalla (4:3)</PresentationFormat>
  <Paragraphs>79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0" baseType="lpstr">
      <vt:lpstr>Arial</vt:lpstr>
      <vt:lpstr>Calibri</vt:lpstr>
      <vt:lpstr>Tema de Office</vt:lpstr>
      <vt:lpstr>DORMITORIOS</vt:lpstr>
      <vt:lpstr>DIMENSIONES ANTROPOMETRICAS NECESARIAS</vt:lpstr>
      <vt:lpstr>DORMITORIOS</vt:lpstr>
      <vt:lpstr>DIMENSIONES MINIMAS DE UN DORMITORIO SEGÚN EL R.N.E. PARA HOSPEDAJE.</vt:lpstr>
      <vt:lpstr>DORMITORIO - DEFINICION</vt:lpstr>
      <vt:lpstr>DORMITORIO PRINCIPAL</vt:lpstr>
      <vt:lpstr>DORMITORIO DIMENSIONES</vt:lpstr>
      <vt:lpstr>DORMITORIO PRINCIPAL DIMENSIONES.</vt:lpstr>
      <vt:lpstr>DORMITORIO PRINCIPAL DIMENSIONES.</vt:lpstr>
      <vt:lpstr>DORMITORIO VISUALES</vt:lpstr>
      <vt:lpstr>DORMITORIO CIRCULACIONES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MOBILIARIO ADICIONAL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DORMITORIOS SECUNDARIOS</vt:lpstr>
      <vt:lpstr>MOBILIARIO</vt:lpstr>
      <vt:lpstr>DORMITORIO- CIRCULACIÓN</vt:lpstr>
      <vt:lpstr>DORMITORIO- ALTURA MOBILIARIO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Liliana</dc:creator>
  <cp:lastModifiedBy>Usuario</cp:lastModifiedBy>
  <cp:revision>156</cp:revision>
  <dcterms:created xsi:type="dcterms:W3CDTF">2009-09-10T02:09:00Z</dcterms:created>
  <dcterms:modified xsi:type="dcterms:W3CDTF">2012-04-22T20:51:44Z</dcterms:modified>
</cp:coreProperties>
</file>