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8" autoAdjust="0"/>
    <p:restoredTop sz="94660"/>
  </p:normalViewPr>
  <p:slideViewPr>
    <p:cSldViewPr>
      <p:cViewPr>
        <p:scale>
          <a:sx n="100" d="100"/>
          <a:sy n="100" d="100"/>
        </p:scale>
        <p:origin x="-258"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55C5279-8478-4496-92CB-54AA6C792F90}" type="datetimeFigureOut">
              <a:rPr lang="es-ES" smtClean="0"/>
              <a:t>29/01/2013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3803F2-3A85-4960-8221-112B81BB9701}"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55C5279-8478-4496-92CB-54AA6C792F90}" type="datetimeFigureOut">
              <a:rPr lang="es-ES" smtClean="0"/>
              <a:t>29/01/2013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3803F2-3A85-4960-8221-112B81BB9701}"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55C5279-8478-4496-92CB-54AA6C792F90}" type="datetimeFigureOut">
              <a:rPr lang="es-ES" smtClean="0"/>
              <a:t>29/01/2013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3803F2-3A85-4960-8221-112B81BB9701}"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55C5279-8478-4496-92CB-54AA6C792F90}" type="datetimeFigureOut">
              <a:rPr lang="es-ES" smtClean="0"/>
              <a:t>29/01/2013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3803F2-3A85-4960-8221-112B81BB9701}"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5C5279-8478-4496-92CB-54AA6C792F90}" type="datetimeFigureOut">
              <a:rPr lang="es-ES" smtClean="0"/>
              <a:t>29/01/2013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3803F2-3A85-4960-8221-112B81BB9701}"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5C5279-8478-4496-92CB-54AA6C792F90}" type="datetimeFigureOut">
              <a:rPr lang="es-ES" smtClean="0"/>
              <a:t>29/01/2013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E3803F2-3A85-4960-8221-112B81BB9701}"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E55C5279-8478-4496-92CB-54AA6C792F90}" type="datetimeFigureOut">
              <a:rPr lang="es-ES" smtClean="0"/>
              <a:t>29/01/2013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E3803F2-3A85-4960-8221-112B81BB9701}"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55C5279-8478-4496-92CB-54AA6C792F90}" type="datetimeFigureOut">
              <a:rPr lang="es-ES" smtClean="0"/>
              <a:t>29/01/2013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E3803F2-3A85-4960-8221-112B81BB9701}"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C5279-8478-4496-92CB-54AA6C792F90}" type="datetimeFigureOut">
              <a:rPr lang="es-ES" smtClean="0"/>
              <a:t>29/01/2013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E3803F2-3A85-4960-8221-112B81BB9701}"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55C5279-8478-4496-92CB-54AA6C792F90}" type="datetimeFigureOut">
              <a:rPr lang="es-ES" smtClean="0"/>
              <a:t>29/01/2013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E3803F2-3A85-4960-8221-112B81BB9701}" type="slidenum">
              <a:rPr lang="es-ES" smtClean="0"/>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E55C5279-8478-4496-92CB-54AA6C792F90}" type="datetimeFigureOut">
              <a:rPr lang="es-ES" smtClean="0"/>
              <a:t>29/01/2013</a:t>
            </a:fld>
            <a:endParaRPr lang="es-ES"/>
          </a:p>
        </p:txBody>
      </p:sp>
      <p:sp>
        <p:nvSpPr>
          <p:cNvPr id="9" name="Slide Number Placeholder 8"/>
          <p:cNvSpPr>
            <a:spLocks noGrp="1"/>
          </p:cNvSpPr>
          <p:nvPr>
            <p:ph type="sldNum" sz="quarter" idx="11"/>
          </p:nvPr>
        </p:nvSpPr>
        <p:spPr/>
        <p:txBody>
          <a:bodyPr/>
          <a:lstStyle/>
          <a:p>
            <a:fld id="{EE3803F2-3A85-4960-8221-112B81BB9701}"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E3803F2-3A85-4960-8221-112B81BB9701}" type="slidenum">
              <a:rPr lang="es-ES" smtClean="0"/>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55C5279-8478-4496-92CB-54AA6C792F90}" type="datetimeFigureOut">
              <a:rPr lang="es-ES" smtClean="0"/>
              <a:t>29/01/2013</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NORMAS DE EDIFICACIONES PARA DISCAPACITADOS</a:t>
            </a:r>
            <a:endParaRPr lang="es-ES" dirty="0"/>
          </a:p>
        </p:txBody>
      </p:sp>
      <p:sp>
        <p:nvSpPr>
          <p:cNvPr id="3" name="2 Subtítulo"/>
          <p:cNvSpPr>
            <a:spLocks noGrp="1"/>
          </p:cNvSpPr>
          <p:nvPr>
            <p:ph type="subTitle" idx="1"/>
          </p:nvPr>
        </p:nvSpPr>
        <p:spPr/>
        <p:txBody>
          <a:bodyPr/>
          <a:lstStyle/>
          <a:p>
            <a:r>
              <a:rPr lang="es-ES" dirty="0" smtClean="0"/>
              <a:t>Stefano Di Gianvito C.</a:t>
            </a:r>
            <a:endParaRPr lang="es-ES" dirty="0"/>
          </a:p>
        </p:txBody>
      </p:sp>
    </p:spTree>
    <p:extLst>
      <p:ext uri="{BB962C8B-B14F-4D97-AF65-F5344CB8AC3E}">
        <p14:creationId xmlns:p14="http://schemas.microsoft.com/office/powerpoint/2010/main" val="1476641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Ingreso auditorio</a:t>
            </a:r>
            <a:endParaRPr lang="es-ES" dirty="0"/>
          </a:p>
        </p:txBody>
      </p:sp>
      <p:pic>
        <p:nvPicPr>
          <p:cNvPr id="7170" name="Picture 2" descr="http://www.mcc.gov.ar/secretaria/obrasyservicios/planeamiento/Ordenanzas%20Modificatorias%20y%20Anexas/Barreras%20Arquitectonicas/Ord-2381-Barreras%20Arquitectonicas_archivos/image003.gif"/>
          <p:cNvPicPr>
            <a:picLocks noChangeAspect="1" noChangeArrowheads="1"/>
          </p:cNvPicPr>
          <p:nvPr/>
        </p:nvPicPr>
        <p:blipFill rotWithShape="1">
          <a:blip r:embed="rId2">
            <a:extLst>
              <a:ext uri="{28A0092B-C50C-407E-A947-70E740481C1C}">
                <a14:useLocalDpi xmlns:a14="http://schemas.microsoft.com/office/drawing/2010/main" val="0"/>
              </a:ext>
            </a:extLst>
          </a:blip>
          <a:srcRect b="69912"/>
          <a:stretch/>
        </p:blipFill>
        <p:spPr bwMode="auto">
          <a:xfrm>
            <a:off x="640003" y="1603623"/>
            <a:ext cx="8273966" cy="3769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137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mcc.gov.ar/secretaria/obrasyservicios/planeamiento/Ordenanzas%20Modificatorias%20y%20Anexas/Barreras%20Arquitectonicas/Ord-2381-Barreras%20Arquitectonicas_archivos/image006.gif"/>
          <p:cNvPicPr>
            <a:picLocks noChangeAspect="1" noChangeArrowheads="1"/>
          </p:cNvPicPr>
          <p:nvPr/>
        </p:nvPicPr>
        <p:blipFill rotWithShape="1">
          <a:blip r:embed="rId2">
            <a:extLst>
              <a:ext uri="{28A0092B-C50C-407E-A947-70E740481C1C}">
                <a14:useLocalDpi xmlns:a14="http://schemas.microsoft.com/office/drawing/2010/main" val="0"/>
              </a:ext>
            </a:extLst>
          </a:blip>
          <a:srcRect b="45113"/>
          <a:stretch/>
        </p:blipFill>
        <p:spPr bwMode="auto">
          <a:xfrm>
            <a:off x="37761" y="895425"/>
            <a:ext cx="4314860" cy="4549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mcc.gov.ar/secretaria/obrasyservicios/planeamiento/Ordenanzas%20Modificatorias%20y%20Anexas/Barreras%20Arquitectonicas/Ord-2381-Barreras%20Arquitectonicas_archivos/image006.gif"/>
          <p:cNvPicPr>
            <a:picLocks noChangeAspect="1" noChangeArrowheads="1"/>
          </p:cNvPicPr>
          <p:nvPr/>
        </p:nvPicPr>
        <p:blipFill rotWithShape="1">
          <a:blip r:embed="rId2">
            <a:extLst>
              <a:ext uri="{28A0092B-C50C-407E-A947-70E740481C1C}">
                <a14:useLocalDpi xmlns:a14="http://schemas.microsoft.com/office/drawing/2010/main" val="0"/>
              </a:ext>
            </a:extLst>
          </a:blip>
          <a:srcRect t="55671"/>
          <a:stretch/>
        </p:blipFill>
        <p:spPr bwMode="auto">
          <a:xfrm>
            <a:off x="4327444" y="1063068"/>
            <a:ext cx="4752528" cy="421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339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mcc.gov.ar/secretaria/obrasyservicios/planeamiento/Ordenanzas%20Modificatorias%20y%20Anexas/Barreras%20Arquitectonicas/Ord-2381-Barreras%20Arquitectonicas_archivos/image0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698" y="299948"/>
            <a:ext cx="4854574" cy="632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42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Personas Discapacitadas</a:t>
            </a:r>
            <a:endParaRPr lang="es-ES" dirty="0"/>
          </a:p>
        </p:txBody>
      </p:sp>
      <p:sp>
        <p:nvSpPr>
          <p:cNvPr id="3" name="2 Marcador de contenido"/>
          <p:cNvSpPr>
            <a:spLocks noGrp="1"/>
          </p:cNvSpPr>
          <p:nvPr>
            <p:ph idx="1"/>
          </p:nvPr>
        </p:nvSpPr>
        <p:spPr/>
        <p:txBody>
          <a:bodyPr>
            <a:normAutofit fontScale="92500" lnSpcReduction="20000"/>
          </a:bodyPr>
          <a:lstStyle/>
          <a:p>
            <a:pPr marL="0" indent="0">
              <a:buNone/>
            </a:pPr>
            <a:r>
              <a:rPr lang="es-ES" dirty="0" smtClean="0"/>
              <a:t>Dentro de este grupo están:</a:t>
            </a:r>
          </a:p>
          <a:p>
            <a:pPr marL="0" indent="0" algn="just">
              <a:buNone/>
            </a:pPr>
            <a:endParaRPr lang="es-ES" dirty="0" smtClean="0"/>
          </a:p>
          <a:p>
            <a:pPr marL="0" indent="0" algn="just">
              <a:buNone/>
            </a:pPr>
            <a:r>
              <a:rPr lang="es-ES" dirty="0" smtClean="0"/>
              <a:t>• Personas con hemiplejia (parálisis parcial o total de la mitad del cuerpo).</a:t>
            </a:r>
          </a:p>
          <a:p>
            <a:pPr marL="0" indent="0" algn="just">
              <a:buNone/>
            </a:pPr>
            <a:r>
              <a:rPr lang="es-ES" dirty="0" smtClean="0"/>
              <a:t>• Personas con paraplejia.</a:t>
            </a:r>
          </a:p>
          <a:p>
            <a:pPr marL="0" indent="0" algn="just">
              <a:buNone/>
            </a:pPr>
            <a:r>
              <a:rPr lang="es-ES" dirty="0" smtClean="0"/>
              <a:t>• Personas a las que han amputado una o las dos piernas.</a:t>
            </a:r>
          </a:p>
          <a:p>
            <a:pPr marL="0" indent="0" algn="just">
              <a:buNone/>
            </a:pPr>
            <a:r>
              <a:rPr lang="es-ES" dirty="0" smtClean="0"/>
              <a:t>• Personas afectadas por la poliomielitis, espina bíﬁda, esclerosis múltiple, parálisis cerebral u otros problemas de funcionamiento, que les impiden caminar.</a:t>
            </a:r>
          </a:p>
          <a:p>
            <a:pPr marL="0" indent="0" algn="just">
              <a:buNone/>
            </a:pPr>
            <a:r>
              <a:rPr lang="es-ES" dirty="0" smtClean="0"/>
              <a:t>• Las personas con discapacidad temporal causadas por enfermedades cardíacas o respiratorias.</a:t>
            </a:r>
          </a:p>
          <a:p>
            <a:pPr marL="0" indent="0" algn="just">
              <a:buNone/>
            </a:pPr>
            <a:r>
              <a:rPr lang="es-ES" dirty="0" smtClean="0"/>
              <a:t>• Personas convalecientes de enfermedades u operaciones.</a:t>
            </a:r>
          </a:p>
          <a:p>
            <a:pPr marL="0" indent="0" algn="just">
              <a:buNone/>
            </a:pPr>
            <a:r>
              <a:rPr lang="es-ES" dirty="0" smtClean="0"/>
              <a:t>• Personas enyesadas.</a:t>
            </a:r>
          </a:p>
          <a:p>
            <a:pPr marL="0" indent="0" algn="just">
              <a:buNone/>
            </a:pPr>
            <a:r>
              <a:rPr lang="es-ES" dirty="0" smtClean="0"/>
              <a:t>• Personas obesas.</a:t>
            </a:r>
          </a:p>
          <a:p>
            <a:pPr marL="0" indent="0" algn="just">
              <a:buNone/>
            </a:pPr>
            <a:r>
              <a:rPr lang="es-ES" dirty="0" smtClean="0"/>
              <a:t>• Mujeres embarazadas o que llevan niños en brazos o cochecitos.</a:t>
            </a:r>
          </a:p>
          <a:p>
            <a:pPr marL="0" indent="0" algn="just">
              <a:buNone/>
            </a:pPr>
            <a:r>
              <a:rPr lang="es-ES" dirty="0" smtClean="0"/>
              <a:t>• Personas con limitaciones por edad avanzada.</a:t>
            </a:r>
          </a:p>
        </p:txBody>
      </p:sp>
    </p:spTree>
    <p:extLst>
      <p:ext uri="{BB962C8B-B14F-4D97-AF65-F5344CB8AC3E}">
        <p14:creationId xmlns:p14="http://schemas.microsoft.com/office/powerpoint/2010/main" val="329290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Problemas principales</a:t>
            </a:r>
            <a:endParaRPr lang="es-ES" dirty="0"/>
          </a:p>
        </p:txBody>
      </p:sp>
      <p:sp>
        <p:nvSpPr>
          <p:cNvPr id="3" name="2 Marcador de contenido"/>
          <p:cNvSpPr>
            <a:spLocks noGrp="1"/>
          </p:cNvSpPr>
          <p:nvPr>
            <p:ph idx="1"/>
          </p:nvPr>
        </p:nvSpPr>
        <p:spPr/>
        <p:txBody>
          <a:bodyPr>
            <a:normAutofit fontScale="92500" lnSpcReduction="20000"/>
          </a:bodyPr>
          <a:lstStyle/>
          <a:p>
            <a:pPr marL="0" indent="0">
              <a:buNone/>
            </a:pPr>
            <a:endParaRPr lang="es-ES" dirty="0" smtClean="0"/>
          </a:p>
          <a:p>
            <a:pPr marL="0" indent="0">
              <a:buNone/>
            </a:pPr>
            <a:r>
              <a:rPr lang="es-ES" dirty="0" smtClean="0"/>
              <a:t>Los principales problemas que enfrentarán las personas con capacidad ambulatoria son:</a:t>
            </a:r>
          </a:p>
          <a:p>
            <a:pPr marL="0" indent="0">
              <a:buNone/>
            </a:pPr>
            <a:endParaRPr lang="es-ES" dirty="0" smtClean="0"/>
          </a:p>
          <a:p>
            <a:pPr marL="0" indent="0" algn="just">
              <a:buNone/>
            </a:pPr>
            <a:r>
              <a:rPr lang="es-ES" dirty="0" smtClean="0"/>
              <a:t>• Diﬁcultad para circular por lugares estrechos.</a:t>
            </a:r>
          </a:p>
          <a:p>
            <a:pPr marL="0" indent="0" algn="just">
              <a:buNone/>
            </a:pPr>
            <a:r>
              <a:rPr lang="es-ES" dirty="0" smtClean="0"/>
              <a:t>• Diﬁcultad para superar desniveles y escaleras, por problemas físicos y de </a:t>
            </a:r>
          </a:p>
          <a:p>
            <a:pPr marL="0" indent="0" algn="just">
              <a:buNone/>
            </a:pPr>
            <a:r>
              <a:rPr lang="es-ES" dirty="0" smtClean="0"/>
              <a:t>equilibrio.</a:t>
            </a:r>
          </a:p>
          <a:p>
            <a:pPr marL="0" indent="0" algn="just">
              <a:buNone/>
            </a:pPr>
            <a:r>
              <a:rPr lang="es-ES" dirty="0" smtClean="0"/>
              <a:t>• Diﬁcultad para hacer trayectos largos sin descanso.</a:t>
            </a:r>
          </a:p>
          <a:p>
            <a:pPr marL="0" indent="0" algn="just">
              <a:buNone/>
            </a:pPr>
            <a:r>
              <a:rPr lang="es-ES" dirty="0" smtClean="0"/>
              <a:t>• Peligro de caídas, debido a resbalones o tropezones de los pies o de las ayudas.</a:t>
            </a:r>
          </a:p>
          <a:p>
            <a:pPr marL="0" indent="0" algn="just">
              <a:buNone/>
            </a:pPr>
            <a:r>
              <a:rPr lang="es-ES" dirty="0" smtClean="0"/>
              <a:t>• Diﬁcultad para abrir y cerrar puertas. Esto se agrava si la puerta tiene mecanismos de cierre automático.</a:t>
            </a:r>
          </a:p>
          <a:p>
            <a:pPr marL="0" indent="0" algn="just">
              <a:buNone/>
            </a:pPr>
            <a:r>
              <a:rPr lang="es-ES" dirty="0" smtClean="0"/>
              <a:t>• Diﬁcultad para accionar cerraduras y otros que requieran el uso de ambas </a:t>
            </a:r>
          </a:p>
          <a:p>
            <a:pPr marL="0" indent="0" algn="just">
              <a:buNone/>
            </a:pPr>
            <a:r>
              <a:rPr lang="es-ES" dirty="0" smtClean="0"/>
              <a:t>manos a la vez.</a:t>
            </a:r>
          </a:p>
          <a:p>
            <a:pPr marL="0" indent="0">
              <a:buNone/>
            </a:pPr>
            <a:endParaRPr lang="es-ES" dirty="0"/>
          </a:p>
        </p:txBody>
      </p:sp>
    </p:spTree>
    <p:extLst>
      <p:ext uri="{BB962C8B-B14F-4D97-AF65-F5344CB8AC3E}">
        <p14:creationId xmlns:p14="http://schemas.microsoft.com/office/powerpoint/2010/main" val="932119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843" t="27734" r="1406" b="31250"/>
          <a:stretch/>
        </p:blipFill>
        <p:spPr bwMode="auto">
          <a:xfrm>
            <a:off x="494986" y="2408624"/>
            <a:ext cx="7853048" cy="274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67544" y="404664"/>
            <a:ext cx="7880490" cy="1754326"/>
          </a:xfrm>
          <a:prstGeom prst="rect">
            <a:avLst/>
          </a:prstGeom>
        </p:spPr>
        <p:txBody>
          <a:bodyPr wrap="square">
            <a:spAutoFit/>
          </a:bodyPr>
          <a:lstStyle/>
          <a:p>
            <a:r>
              <a:rPr lang="es-ES" b="1" dirty="0" smtClean="0"/>
              <a:t>Personas con capacidad ambulatoria</a:t>
            </a:r>
          </a:p>
          <a:p>
            <a:endParaRPr lang="es-ES" b="1" dirty="0" smtClean="0"/>
          </a:p>
          <a:p>
            <a:pPr algn="just"/>
            <a:r>
              <a:rPr lang="es-ES" dirty="0" smtClean="0"/>
              <a:t>Se considera en este grupo todas aquellas personas con discapacidad física que tienen capacidad de caminar, pero que para ello requieren el uso de ayudas biomecánicas (aparatos ortopédicos, bastones, andadores, etc.) para compensar sus limitaciones debidas a la discapacidad.</a:t>
            </a:r>
            <a:endParaRPr lang="es-ES" dirty="0"/>
          </a:p>
        </p:txBody>
      </p:sp>
    </p:spTree>
    <p:extLst>
      <p:ext uri="{BB962C8B-B14F-4D97-AF65-F5344CB8AC3E}">
        <p14:creationId xmlns:p14="http://schemas.microsoft.com/office/powerpoint/2010/main" val="1035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5" t="37649" r="3437" b="21577"/>
          <a:stretch/>
        </p:blipFill>
        <p:spPr bwMode="auto">
          <a:xfrm>
            <a:off x="458416" y="2348880"/>
            <a:ext cx="8190848" cy="285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67544" y="476672"/>
            <a:ext cx="8190848" cy="1477328"/>
          </a:xfrm>
          <a:prstGeom prst="rect">
            <a:avLst/>
          </a:prstGeom>
        </p:spPr>
        <p:txBody>
          <a:bodyPr wrap="square">
            <a:spAutoFit/>
          </a:bodyPr>
          <a:lstStyle/>
          <a:p>
            <a:r>
              <a:rPr lang="es-ES" b="1" dirty="0" smtClean="0"/>
              <a:t>Personas usuarias de silla de ruedas</a:t>
            </a:r>
          </a:p>
          <a:p>
            <a:endParaRPr lang="es-ES" dirty="0" smtClean="0"/>
          </a:p>
          <a:p>
            <a:r>
              <a:rPr lang="es-ES" dirty="0" smtClean="0"/>
              <a:t>Comprende a todas aquellas personas con discapacidad física que requieren del </a:t>
            </a:r>
          </a:p>
          <a:p>
            <a:r>
              <a:rPr lang="es-ES" dirty="0" smtClean="0"/>
              <a:t>uso de una silla de ruedas para sus desplazamientos, ya sea en forma independiente o con ayuda de otra persona</a:t>
            </a:r>
            <a:endParaRPr lang="es-ES" dirty="0"/>
          </a:p>
        </p:txBody>
      </p:sp>
    </p:spTree>
    <p:extLst>
      <p:ext uri="{BB962C8B-B14F-4D97-AF65-F5344CB8AC3E}">
        <p14:creationId xmlns:p14="http://schemas.microsoft.com/office/powerpoint/2010/main" val="155193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266" b="17774"/>
          <a:stretch/>
        </p:blipFill>
        <p:spPr bwMode="auto">
          <a:xfrm>
            <a:off x="1115616" y="3092994"/>
            <a:ext cx="6936432" cy="332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39552" y="476672"/>
            <a:ext cx="7704856" cy="1754326"/>
          </a:xfrm>
          <a:prstGeom prst="rect">
            <a:avLst/>
          </a:prstGeom>
        </p:spPr>
        <p:txBody>
          <a:bodyPr wrap="square">
            <a:spAutoFit/>
          </a:bodyPr>
          <a:lstStyle/>
          <a:p>
            <a:r>
              <a:rPr lang="es-ES" b="1" dirty="0" smtClean="0"/>
              <a:t>Desplazamiento en línea recta</a:t>
            </a:r>
          </a:p>
          <a:p>
            <a:endParaRPr lang="es-ES" dirty="0"/>
          </a:p>
          <a:p>
            <a:pPr algn="just"/>
            <a:r>
              <a:rPr lang="es-ES" dirty="0" smtClean="0"/>
              <a:t>Ya sea avanzando o retrocediendo, en este caso se requieren pasadizos de circulación de 90 centímetros de ancho para circulación simple y 1,50 metros de ancho para doble circulación. Igualmente se requiere que las puertas tengan como mínimo 90 centímetros de ancho libre.</a:t>
            </a:r>
            <a:endParaRPr lang="es-ES" dirty="0"/>
          </a:p>
        </p:txBody>
      </p:sp>
    </p:spTree>
    <p:extLst>
      <p:ext uri="{BB962C8B-B14F-4D97-AF65-F5344CB8AC3E}">
        <p14:creationId xmlns:p14="http://schemas.microsoft.com/office/powerpoint/2010/main" val="4122492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404664"/>
            <a:ext cx="8208912" cy="2031325"/>
          </a:xfrm>
          <a:prstGeom prst="rect">
            <a:avLst/>
          </a:prstGeom>
        </p:spPr>
        <p:txBody>
          <a:bodyPr wrap="square">
            <a:spAutoFit/>
          </a:bodyPr>
          <a:lstStyle/>
          <a:p>
            <a:r>
              <a:rPr lang="es-ES" b="1" dirty="0" smtClean="0"/>
              <a:t>Rotación o cambio de dirección</a:t>
            </a:r>
            <a:endParaRPr lang="es-ES" dirty="0"/>
          </a:p>
          <a:p>
            <a:endParaRPr lang="es-ES" dirty="0" smtClean="0"/>
          </a:p>
          <a:p>
            <a:r>
              <a:rPr lang="es-ES" dirty="0" smtClean="0"/>
              <a:t>Sin desplazamiento, es decir sobre su propio eje. En esta maniobra, si el giro es entre 90 y 180º, se requiere un espacio libre que puede variar entre 1,35 y 1.50 metros. Si el giro es de 360º el espacio mínimo requerido es un círculo de 1,50 metros de radio. Esta medida es importante, por ejemplo, para el diseño de baños, dormito</a:t>
            </a:r>
            <a:r>
              <a:rPr lang="es-ES" dirty="0" smtClean="0"/>
              <a:t>rios u otro tipo de habitaciones, a ﬁn de poder maniobrar libremente dentro de ellas.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8" t="31836" r="4218" b="29688"/>
          <a:stretch/>
        </p:blipFill>
        <p:spPr bwMode="auto">
          <a:xfrm>
            <a:off x="110952" y="3356992"/>
            <a:ext cx="8778080" cy="287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10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404664"/>
            <a:ext cx="8352928" cy="1200329"/>
          </a:xfrm>
          <a:prstGeom prst="rect">
            <a:avLst/>
          </a:prstGeom>
        </p:spPr>
        <p:txBody>
          <a:bodyPr wrap="square">
            <a:spAutoFit/>
          </a:bodyPr>
          <a:lstStyle/>
          <a:p>
            <a:r>
              <a:rPr lang="es-ES" b="1" dirty="0" smtClean="0"/>
              <a:t>Giro o cambio de dirección en movimiento</a:t>
            </a:r>
          </a:p>
          <a:p>
            <a:endParaRPr lang="es-ES" dirty="0"/>
          </a:p>
          <a:p>
            <a:r>
              <a:rPr lang="es-ES" dirty="0"/>
              <a:t>I</a:t>
            </a:r>
            <a:r>
              <a:rPr lang="es-ES" dirty="0" smtClean="0"/>
              <a:t>mportante para el diseño de la circulación en vías u otros espacios públicos y ediﬁcios. En este caso los anchos varían entre 90 centímetros y 1,20 metros, como mínimo.</a:t>
            </a:r>
            <a:endParaRPr lang="es-E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5" t="14435" r="4167" b="16369"/>
          <a:stretch/>
        </p:blipFill>
        <p:spPr bwMode="auto">
          <a:xfrm>
            <a:off x="1025645" y="2348880"/>
            <a:ext cx="7092710" cy="418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06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404664"/>
            <a:ext cx="8424936" cy="1477328"/>
          </a:xfrm>
          <a:prstGeom prst="rect">
            <a:avLst/>
          </a:prstGeom>
        </p:spPr>
        <p:txBody>
          <a:bodyPr wrap="square">
            <a:spAutoFit/>
          </a:bodyPr>
          <a:lstStyle/>
          <a:p>
            <a:r>
              <a:rPr lang="es-ES" b="1" dirty="0" smtClean="0"/>
              <a:t>Paso de puertas</a:t>
            </a:r>
          </a:p>
          <a:p>
            <a:endParaRPr lang="es-ES" dirty="0"/>
          </a:p>
          <a:p>
            <a:r>
              <a:rPr lang="es-ES" dirty="0" smtClean="0"/>
              <a:t>Maniobra que incluye el movimiento para acercarse a la puerta, abrirla, pasarla y luego cerrarla. Esto implica espacios de aproximación frontal o lateral que varían según la forma de aproximación.</a:t>
            </a:r>
            <a:endParaRPr lang="es-E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4" t="17579" r="4219" b="7032"/>
          <a:stretch/>
        </p:blipFill>
        <p:spPr bwMode="auto">
          <a:xfrm>
            <a:off x="1282774" y="2091480"/>
            <a:ext cx="6889626" cy="446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4309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67</TotalTime>
  <Words>536</Words>
  <Application>Microsoft Office PowerPoint</Application>
  <PresentationFormat>Presentación en pantalla (4:3)</PresentationFormat>
  <Paragraphs>47</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Adyacencia</vt:lpstr>
      <vt:lpstr>NORMAS DE EDIFICACIONES PARA DISCAPACITADOS</vt:lpstr>
      <vt:lpstr>Personas Discapacitadas</vt:lpstr>
      <vt:lpstr>Problemas principales</vt:lpstr>
      <vt:lpstr>Presentación de PowerPoint</vt:lpstr>
      <vt:lpstr>Presentación de PowerPoint</vt:lpstr>
      <vt:lpstr>Presentación de PowerPoint</vt:lpstr>
      <vt:lpstr>Presentación de PowerPoint</vt:lpstr>
      <vt:lpstr>Presentación de PowerPoint</vt:lpstr>
      <vt:lpstr>Presentación de PowerPoint</vt:lpstr>
      <vt:lpstr>Ingreso auditorio</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STEFANO</dc:creator>
  <cp:lastModifiedBy>STEFANO</cp:lastModifiedBy>
  <cp:revision>5</cp:revision>
  <dcterms:created xsi:type="dcterms:W3CDTF">2013-01-30T01:45:50Z</dcterms:created>
  <dcterms:modified xsi:type="dcterms:W3CDTF">2013-01-30T02:53:37Z</dcterms:modified>
</cp:coreProperties>
</file>