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3" r:id="rId6"/>
    <p:sldId id="261" r:id="rId7"/>
    <p:sldId id="268" r:id="rId8"/>
    <p:sldId id="259" r:id="rId9"/>
    <p:sldId id="267" r:id="rId10"/>
    <p:sldId id="260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5E344A-0415-4E45-B912-267D86B64633}" type="datetimeFigureOut">
              <a:rPr lang="es-PE" smtClean="0"/>
              <a:t>01/02/2013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E7AD09-52F0-48D5-A1BE-BF747DDDCF1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tacoravirtual.cl/wp-content/uploads/2008/04/acces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380" y="2091303"/>
            <a:ext cx="4333875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06827" y="94947"/>
            <a:ext cx="7772400" cy="1470025"/>
          </a:xfrm>
        </p:spPr>
        <p:txBody>
          <a:bodyPr>
            <a:noAutofit/>
          </a:bodyPr>
          <a:lstStyle/>
          <a:p>
            <a:r>
              <a:rPr lang="es-PE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Discapacitados</a:t>
            </a:r>
            <a:endParaRPr lang="es-PE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504" y="610201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LUCIA AMIEL</a:t>
            </a:r>
          </a:p>
          <a:p>
            <a:endParaRPr lang="es-PE" dirty="0"/>
          </a:p>
        </p:txBody>
      </p:sp>
      <p:sp>
        <p:nvSpPr>
          <p:cNvPr id="5" name="4 CuadroTexto"/>
          <p:cNvSpPr txBox="1"/>
          <p:nvPr/>
        </p:nvSpPr>
        <p:spPr>
          <a:xfrm>
            <a:off x="2771800" y="1568083"/>
            <a:ext cx="4042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/>
              <a:t>En espacios comerciales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24216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4536504" cy="6501709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5896" y="4077072"/>
            <a:ext cx="5112568" cy="2367136"/>
          </a:xfrm>
        </p:spPr>
        <p:txBody>
          <a:bodyPr>
            <a:noAutofit/>
          </a:bodyPr>
          <a:lstStyle/>
          <a:p>
            <a:r>
              <a:rPr lang="es-PE" sz="4800" dirty="0" smtClean="0">
                <a:solidFill>
                  <a:schemeClr val="accent6">
                    <a:lumMod val="75000"/>
                  </a:schemeClr>
                </a:solidFill>
              </a:rPr>
              <a:t>Lavabo para discapacitados</a:t>
            </a:r>
            <a:endParaRPr lang="es-PE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7355160" cy="4803369"/>
          </a:xfrm>
        </p:spPr>
      </p:pic>
      <p:sp>
        <p:nvSpPr>
          <p:cNvPr id="8" name="7 CuadroTexto"/>
          <p:cNvSpPr txBox="1"/>
          <p:nvPr/>
        </p:nvSpPr>
        <p:spPr>
          <a:xfrm>
            <a:off x="323528" y="548680"/>
            <a:ext cx="410445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BEBEDERO</a:t>
            </a:r>
            <a:endParaRPr lang="es-PE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8064" y="188640"/>
            <a:ext cx="2592288" cy="504056"/>
          </a:xfrm>
        </p:spPr>
        <p:txBody>
          <a:bodyPr>
            <a:normAutofit fontScale="90000"/>
          </a:bodyPr>
          <a:lstStyle/>
          <a:p>
            <a:r>
              <a:rPr lang="es-PE" dirty="0" smtClean="0">
                <a:solidFill>
                  <a:schemeClr val="accent5">
                    <a:lumMod val="75000"/>
                  </a:schemeClr>
                </a:solidFill>
              </a:rPr>
              <a:t>RAMPAS</a:t>
            </a:r>
            <a:endParaRPr lang="es-PE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" r="8516"/>
          <a:stretch/>
        </p:blipFill>
        <p:spPr>
          <a:xfrm>
            <a:off x="0" y="260648"/>
            <a:ext cx="4860032" cy="6383586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8024" y="888232"/>
            <a:ext cx="4038600" cy="5976664"/>
          </a:xfrm>
        </p:spPr>
        <p:txBody>
          <a:bodyPr>
            <a:normAutofit fontScale="25000" lnSpcReduction="20000"/>
          </a:bodyPr>
          <a:lstStyle/>
          <a:p>
            <a:r>
              <a:rPr lang="es-PE" sz="6000" dirty="0"/>
              <a:t>La superficie de la rampa debe ser de un material antideslizante, para cuando está seca, como cuando está mojada.</a:t>
            </a:r>
          </a:p>
          <a:p>
            <a:r>
              <a:rPr lang="es-PE" sz="6000" dirty="0"/>
              <a:t>Para que una persona ciega o con dificultades de visión pueda identificar el inicio y el final de la rampa, es conveniente diferenciar su color y textura, tanto al inicio como al término de ésta.</a:t>
            </a:r>
          </a:p>
          <a:p>
            <a:r>
              <a:rPr lang="es-PE" sz="6000" dirty="0"/>
              <a:t>Si existen giros o cambios en el sentido de la dirección de la rampa, estos siempre deben producirse mediados por un descanso o superficie plana, perfectamente horizontal.</a:t>
            </a:r>
          </a:p>
          <a:p>
            <a:r>
              <a:rPr lang="es-PE" sz="6000" dirty="0"/>
              <a:t>Toda rampa debe tener bordes laterales de protección, de una altura mínima de 10 </a:t>
            </a:r>
            <a:r>
              <a:rPr lang="es-PE" sz="6000" dirty="0" err="1"/>
              <a:t>cms</a:t>
            </a:r>
            <a:r>
              <a:rPr lang="es-PE" sz="6000" dirty="0"/>
              <a:t>., con el fin de evitar caídas accidentales.</a:t>
            </a:r>
          </a:p>
          <a:p>
            <a:r>
              <a:rPr lang="es-PE" sz="6000" dirty="0"/>
              <a:t>Deben también contar con un pasamanos a 2 alturas: el primero a 95 </a:t>
            </a:r>
            <a:r>
              <a:rPr lang="es-PE" sz="6000" dirty="0" err="1"/>
              <a:t>cms</a:t>
            </a:r>
            <a:r>
              <a:rPr lang="es-PE" sz="6000" dirty="0"/>
              <a:t>. para adultos, y el segundo a 70 </a:t>
            </a:r>
            <a:r>
              <a:rPr lang="es-PE" sz="6000" dirty="0" err="1"/>
              <a:t>cms</a:t>
            </a:r>
            <a:r>
              <a:rPr lang="es-PE" sz="6000" dirty="0"/>
              <a:t>. para niños o apoyo de silla de ruedas.</a:t>
            </a:r>
          </a:p>
          <a:p>
            <a:r>
              <a:rPr lang="es-PE" sz="6000" dirty="0"/>
              <a:t>Si la rampa finaliza su recorrido ante una puerta, debe existir espacio suficiente como para abrir la puerta en su totalidad y dejar al menos 120 </a:t>
            </a:r>
            <a:r>
              <a:rPr lang="es-PE" sz="6000" dirty="0" err="1"/>
              <a:t>cms</a:t>
            </a:r>
            <a:r>
              <a:rPr lang="es-PE" sz="6000" dirty="0"/>
              <a:t>. libres entre la puerta </a:t>
            </a:r>
            <a:r>
              <a:rPr lang="es-PE" sz="6000" dirty="0" err="1"/>
              <a:t>abiersta</a:t>
            </a:r>
            <a:r>
              <a:rPr lang="es-PE" sz="6000" dirty="0"/>
              <a:t> y la rampa.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239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9" t="16913" r="369" b="8455"/>
          <a:stretch/>
        </p:blipFill>
        <p:spPr>
          <a:xfrm>
            <a:off x="1403648" y="188640"/>
            <a:ext cx="6349888" cy="6408712"/>
          </a:xfrm>
        </p:spPr>
      </p:pic>
    </p:spTree>
    <p:extLst>
      <p:ext uri="{BB962C8B-B14F-4D97-AF65-F5344CB8AC3E}">
        <p14:creationId xmlns:p14="http://schemas.microsoft.com/office/powerpoint/2010/main" val="31615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s-PE" b="1" dirty="0">
                <a:solidFill>
                  <a:schemeClr val="accent4">
                    <a:lumMod val="75000"/>
                  </a:schemeClr>
                </a:solidFill>
              </a:rPr>
              <a:t>Ejemplos de maniobras que se pueden realizar:</a:t>
            </a:r>
            <a:endParaRPr lang="es-PE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13831816"/>
              </p:ext>
            </p:extLst>
          </p:nvPr>
        </p:nvGraphicFramePr>
        <p:xfrm>
          <a:off x="683568" y="2060848"/>
          <a:ext cx="2429881" cy="4206240"/>
        </p:xfrm>
        <a:graphic>
          <a:graphicData uri="http://schemas.openxmlformats.org/drawingml/2006/table">
            <a:tbl>
              <a:tblPr/>
              <a:tblGrid>
                <a:gridCol w="2429881"/>
              </a:tblGrid>
              <a:tr h="3227392">
                <a:tc>
                  <a:txBody>
                    <a:bodyPr/>
                    <a:lstStyle/>
                    <a:p>
                      <a:r>
                        <a:rPr lang="es-PE" b="1" dirty="0"/>
                        <a:t>A)</a:t>
                      </a:r>
                      <a:r>
                        <a:rPr lang="es-PE" dirty="0"/>
                        <a:t> Rotación de 360 grados (cambio de dirección).</a:t>
                      </a:r>
                      <a:br>
                        <a:rPr lang="es-PE" dirty="0"/>
                      </a:br>
                      <a:r>
                        <a:rPr lang="es-PE" b="1" dirty="0"/>
                        <a:t>B)</a:t>
                      </a:r>
                      <a:r>
                        <a:rPr lang="es-PE" dirty="0"/>
                        <a:t> Rotación de 180 grados (inversión del sentido de la marcha).</a:t>
                      </a:r>
                    </a:p>
                    <a:p>
                      <a:r>
                        <a:rPr lang="es-PE" b="1" dirty="0"/>
                        <a:t>C)</a:t>
                      </a:r>
                      <a:r>
                        <a:rPr lang="es-PE" dirty="0"/>
                        <a:t> Rotación de 90 grados.</a:t>
                      </a:r>
                    </a:p>
                    <a:p>
                      <a:r>
                        <a:rPr lang="es-PE" b="1" dirty="0"/>
                        <a:t>D)</a:t>
                      </a:r>
                      <a:r>
                        <a:rPr lang="es-PE" dirty="0"/>
                        <a:t> Vuelta de 90 grados.</a:t>
                      </a:r>
                    </a:p>
                    <a:p>
                      <a:r>
                        <a:rPr lang="es-PE" b="1" dirty="0"/>
                        <a:t>E)</a:t>
                      </a:r>
                      <a:r>
                        <a:rPr lang="es-PE" dirty="0"/>
                        <a:t> Inversión del sentido de la marcha con maniobras combinadas.</a:t>
                      </a:r>
                    </a:p>
                  </a:txBody>
                  <a:tcPr marL="119280" marR="1192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8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916832"/>
            <a:ext cx="5697063" cy="4475284"/>
          </a:xfrm>
        </p:spPr>
      </p:pic>
    </p:spTree>
    <p:extLst>
      <p:ext uri="{BB962C8B-B14F-4D97-AF65-F5344CB8AC3E}">
        <p14:creationId xmlns:p14="http://schemas.microsoft.com/office/powerpoint/2010/main" val="16110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s-PE" b="1" dirty="0" smtClean="0">
                <a:solidFill>
                  <a:schemeClr val="accent2">
                    <a:lumMod val="75000"/>
                  </a:schemeClr>
                </a:solidFill>
              </a:rPr>
              <a:t>Accesibilidad</a:t>
            </a:r>
            <a:endParaRPr lang="es-P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/>
              <a:t> Se entiende por </a:t>
            </a:r>
            <a:r>
              <a:rPr lang="es-PE" b="1" dirty="0"/>
              <a:t>Accesibilidad, </a:t>
            </a:r>
            <a:r>
              <a:rPr lang="es-PE" dirty="0"/>
              <a:t>la posibilidad, incluso por parte de personas con capacidad motriz o sensorial reducida o impedida, de llegar al edificio y a sus unidades individuales inmobiliarias y ambientales, de acceder fácilmente a los mismos y de disfrutar de sus espacios y enseres en adecuadas condiciones de seguridad y autonomía.</a:t>
            </a:r>
          </a:p>
        </p:txBody>
      </p:sp>
    </p:spTree>
    <p:extLst>
      <p:ext uri="{BB962C8B-B14F-4D97-AF65-F5344CB8AC3E}">
        <p14:creationId xmlns:p14="http://schemas.microsoft.com/office/powerpoint/2010/main" val="35919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788024" y="260648"/>
            <a:ext cx="4258816" cy="1143000"/>
          </a:xfrm>
        </p:spPr>
        <p:txBody>
          <a:bodyPr/>
          <a:lstStyle/>
          <a:p>
            <a:r>
              <a:rPr lang="es-PE" dirty="0" smtClean="0">
                <a:solidFill>
                  <a:schemeClr val="accent2">
                    <a:lumMod val="75000"/>
                  </a:schemeClr>
                </a:solidFill>
              </a:rPr>
              <a:t>INGRESOS</a:t>
            </a:r>
            <a:endParaRPr lang="es-P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64604" y="1232756"/>
            <a:ext cx="6480720" cy="4392488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355976" y="1628800"/>
            <a:ext cx="3520440" cy="4525963"/>
          </a:xfrm>
        </p:spPr>
        <p:txBody>
          <a:bodyPr>
            <a:normAutofit fontScale="77500" lnSpcReduction="20000"/>
          </a:bodyPr>
          <a:lstStyle/>
          <a:p>
            <a:r>
              <a:rPr lang="es-PE" dirty="0"/>
              <a:t>Por norma legal, las puertas de acceso a un edificio utilizado por más de 50 personas no pueden ser giratorias y deben tener un ancho mínimo de 90 </a:t>
            </a:r>
            <a:r>
              <a:rPr lang="es-PE" dirty="0" err="1"/>
              <a:t>cms</a:t>
            </a:r>
            <a:r>
              <a:rPr lang="es-PE" dirty="0"/>
              <a:t>.</a:t>
            </a:r>
          </a:p>
          <a:p>
            <a:r>
              <a:rPr lang="es-PE" dirty="0"/>
              <a:t>Las puertas interiores no deben tener menos de 85 </a:t>
            </a:r>
            <a:r>
              <a:rPr lang="es-PE" dirty="0" err="1"/>
              <a:t>cms</a:t>
            </a:r>
            <a:r>
              <a:rPr lang="es-PE" dirty="0"/>
              <a:t>. de ancho.</a:t>
            </a:r>
          </a:p>
          <a:p>
            <a:r>
              <a:rPr lang="es-PE" dirty="0"/>
              <a:t>La manilla de la puerta debe ser anatómica (de tipo palanca) y estar ubicada a 95 </a:t>
            </a:r>
            <a:r>
              <a:rPr lang="es-PE" dirty="0" err="1"/>
              <a:t>cms</a:t>
            </a:r>
            <a:r>
              <a:rPr lang="es-PE" dirty="0"/>
              <a:t>. de altura desde el suelo.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454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0032" y="188640"/>
            <a:ext cx="2448272" cy="1143000"/>
          </a:xfrm>
        </p:spPr>
        <p:txBody>
          <a:bodyPr/>
          <a:lstStyle/>
          <a:p>
            <a:r>
              <a:rPr lang="es-PE" dirty="0" smtClean="0">
                <a:solidFill>
                  <a:schemeClr val="accent3">
                    <a:lumMod val="75000"/>
                  </a:schemeClr>
                </a:solidFill>
              </a:rPr>
              <a:t>PASILLOS</a:t>
            </a:r>
            <a:endParaRPr lang="es-PE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29987" y="1226131"/>
            <a:ext cx="6539478" cy="432048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PE" dirty="0"/>
              <a:t>Los pasillos si son de uso público deben tener un ancho mínimo de 140 </a:t>
            </a:r>
            <a:r>
              <a:rPr lang="es-PE" dirty="0" err="1"/>
              <a:t>cms</a:t>
            </a:r>
            <a:r>
              <a:rPr lang="es-PE" dirty="0"/>
              <a:t>. y estar libres de obstáculos (como mobiliario, adornos, etc.)</a:t>
            </a:r>
          </a:p>
          <a:p>
            <a:r>
              <a:rPr lang="es-PE" dirty="0"/>
              <a:t>No está permitido colocar alfombras o cubre pisos que no vayan adheridos al suelo, ya que son frecuente causa de tropiezos y accidentes.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511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96136" y="-21771"/>
            <a:ext cx="3816424" cy="1143000"/>
          </a:xfrm>
        </p:spPr>
        <p:txBody>
          <a:bodyPr>
            <a:noAutofit/>
          </a:bodyPr>
          <a:lstStyle/>
          <a:p>
            <a:r>
              <a:rPr lang="es-PE" sz="7200" dirty="0" smtClean="0">
                <a:solidFill>
                  <a:schemeClr val="accent6">
                    <a:lumMod val="75000"/>
                  </a:schemeClr>
                </a:solidFill>
              </a:rPr>
              <a:t>BAÑOS</a:t>
            </a:r>
            <a:endParaRPr lang="es-PE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8460432" cy="6630123"/>
          </a:xfrm>
        </p:spPr>
      </p:pic>
    </p:spTree>
    <p:extLst>
      <p:ext uri="{BB962C8B-B14F-4D97-AF65-F5344CB8AC3E}">
        <p14:creationId xmlns:p14="http://schemas.microsoft.com/office/powerpoint/2010/main" val="2793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661946"/>
              </p:ext>
            </p:extLst>
          </p:nvPr>
        </p:nvGraphicFramePr>
        <p:xfrm>
          <a:off x="467544" y="908720"/>
          <a:ext cx="8280920" cy="3931920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3240360"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effectLst/>
                        </a:rPr>
                        <a:t>Todo </a:t>
                      </a:r>
                      <a:r>
                        <a:rPr lang="es-PE" sz="2800" dirty="0">
                          <a:effectLst/>
                        </a:rPr>
                        <a:t>edificio de uso público debe contar con al menos 1 baño adaptado para personas con discapacidad. Este debe estar ubicado en un lugar accesible y claramente señalizado con el símbolo internacional correspondiente.</a:t>
                      </a:r>
                      <a:br>
                        <a:rPr lang="es-PE" sz="2800" dirty="0">
                          <a:effectLst/>
                        </a:rPr>
                      </a:br>
                      <a:r>
                        <a:rPr lang="es-PE" sz="2800" dirty="0">
                          <a:effectLst/>
                        </a:rPr>
                        <a:t>En el caso de baños públicos para discapacitados, puede tratarse de un baño único compartido por hombres y mujeres, siempre que tenga acceso independiente del resto de los baños existentes.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970409" cy="6285046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04591" y="836712"/>
            <a:ext cx="5004048" cy="3384376"/>
          </a:xfrm>
        </p:spPr>
        <p:txBody>
          <a:bodyPr>
            <a:noAutofit/>
          </a:bodyPr>
          <a:lstStyle/>
          <a:p>
            <a:r>
              <a:rPr lang="es-PE" sz="4800" dirty="0" smtClean="0">
                <a:solidFill>
                  <a:schemeClr val="accent6">
                    <a:lumMod val="75000"/>
                  </a:schemeClr>
                </a:solidFill>
              </a:rPr>
              <a:t>Inodoro para discapacitados</a:t>
            </a:r>
            <a:endParaRPr lang="es-PE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59856" y="1325295"/>
            <a:ext cx="6552491" cy="4279177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55976" y="548680"/>
            <a:ext cx="4038600" cy="5904656"/>
          </a:xfrm>
        </p:spPr>
        <p:txBody>
          <a:bodyPr>
            <a:normAutofit fontScale="62500" lnSpcReduction="20000"/>
          </a:bodyPr>
          <a:lstStyle/>
          <a:p>
            <a:r>
              <a:rPr lang="es-PE" dirty="0"/>
              <a:t>Se recomienda que la puerta del baño sea de corredera o abra siempre hacia afuera, esto para evitar que, en caso de que el usuario sufra alguna caída al interior del baño, pueda quedar impidiendo la apertura de la puerta.</a:t>
            </a:r>
          </a:p>
          <a:p>
            <a:r>
              <a:rPr lang="es-PE" dirty="0"/>
              <a:t>Deben contar con un suelo de algún material antideslizante, y un espacio libre de al menos 150 </a:t>
            </a:r>
            <a:r>
              <a:rPr lang="es-PE" dirty="0" err="1"/>
              <a:t>cms</a:t>
            </a:r>
            <a:r>
              <a:rPr lang="es-PE" dirty="0"/>
              <a:t>. de diámetro, que permita al interior del baño el giro de una silla de ruedas en 360º.</a:t>
            </a:r>
          </a:p>
          <a:p>
            <a:r>
              <a:rPr lang="es-PE" dirty="0"/>
              <a:t>Junto a los artefactos sanitarios deberán instalarse barras de apoyo.</a:t>
            </a:r>
          </a:p>
          <a:p>
            <a:r>
              <a:rPr lang="es-PE" dirty="0"/>
              <a:t>Todos los accesorios del baño (jabonera, toallero, etc.) deben ir instalados a una altura no superior a 120 </a:t>
            </a:r>
            <a:r>
              <a:rPr lang="es-PE" dirty="0" err="1"/>
              <a:t>cms</a:t>
            </a:r>
            <a:r>
              <a:rPr lang="es-PE" dirty="0"/>
              <a:t>. del suelo</a:t>
            </a:r>
            <a:r>
              <a:rPr lang="es-PE" dirty="0" smtClean="0"/>
              <a:t>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887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</TotalTime>
  <Words>488</Words>
  <Application>Microsoft Office PowerPoint</Application>
  <PresentationFormat>Presentación en pantalla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Opulento</vt:lpstr>
      <vt:lpstr>Discapacitados</vt:lpstr>
      <vt:lpstr> Ejemplos de maniobras que se pueden realizar:</vt:lpstr>
      <vt:lpstr> Accesibilidad</vt:lpstr>
      <vt:lpstr>INGRESOS</vt:lpstr>
      <vt:lpstr>PASILLOS</vt:lpstr>
      <vt:lpstr>BAÑOS</vt:lpstr>
      <vt:lpstr>Presentación de PowerPoint</vt:lpstr>
      <vt:lpstr>Inodoro para discapacitados</vt:lpstr>
      <vt:lpstr>Presentación de PowerPoint</vt:lpstr>
      <vt:lpstr>Lavabo para discapacitados</vt:lpstr>
      <vt:lpstr>Presentación de PowerPoint</vt:lpstr>
      <vt:lpstr>RAMPAS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Discapacitados</dc:title>
  <dc:creator>Lucia</dc:creator>
  <cp:lastModifiedBy>Alumno</cp:lastModifiedBy>
  <cp:revision>10</cp:revision>
  <dcterms:created xsi:type="dcterms:W3CDTF">2013-01-31T22:42:52Z</dcterms:created>
  <dcterms:modified xsi:type="dcterms:W3CDTF">2013-02-01T15:31:09Z</dcterms:modified>
</cp:coreProperties>
</file>